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8" r:id="rId1"/>
  </p:sldMasterIdLst>
  <p:notesMasterIdLst>
    <p:notesMasterId r:id="rId62"/>
  </p:notesMasterIdLst>
  <p:sldIdLst>
    <p:sldId id="257" r:id="rId2"/>
    <p:sldId id="258" r:id="rId3"/>
    <p:sldId id="321" r:id="rId4"/>
    <p:sldId id="320" r:id="rId5"/>
    <p:sldId id="293" r:id="rId6"/>
    <p:sldId id="356" r:id="rId7"/>
    <p:sldId id="319" r:id="rId8"/>
    <p:sldId id="295" r:id="rId9"/>
    <p:sldId id="352" r:id="rId10"/>
    <p:sldId id="353" r:id="rId11"/>
    <p:sldId id="354" r:id="rId12"/>
    <p:sldId id="355" r:id="rId13"/>
    <p:sldId id="357" r:id="rId14"/>
    <p:sldId id="296" r:id="rId15"/>
    <p:sldId id="358" r:id="rId16"/>
    <p:sldId id="297" r:id="rId17"/>
    <p:sldId id="359" r:id="rId18"/>
    <p:sldId id="360" r:id="rId19"/>
    <p:sldId id="363" r:id="rId20"/>
    <p:sldId id="362" r:id="rId21"/>
    <p:sldId id="361" r:id="rId22"/>
    <p:sldId id="368" r:id="rId23"/>
    <p:sldId id="364" r:id="rId24"/>
    <p:sldId id="365" r:id="rId25"/>
    <p:sldId id="367" r:id="rId26"/>
    <p:sldId id="369" r:id="rId27"/>
    <p:sldId id="299" r:id="rId28"/>
    <p:sldId id="300" r:id="rId29"/>
    <p:sldId id="318" r:id="rId30"/>
    <p:sldId id="317" r:id="rId31"/>
    <p:sldId id="316" r:id="rId32"/>
    <p:sldId id="370" r:id="rId33"/>
    <p:sldId id="371" r:id="rId34"/>
    <p:sldId id="372" r:id="rId35"/>
    <p:sldId id="349" r:id="rId36"/>
    <p:sldId id="339" r:id="rId37"/>
    <p:sldId id="340" r:id="rId38"/>
    <p:sldId id="341" r:id="rId39"/>
    <p:sldId id="343" r:id="rId40"/>
    <p:sldId id="346" r:id="rId41"/>
    <p:sldId id="347" r:id="rId42"/>
    <p:sldId id="348" r:id="rId43"/>
    <p:sldId id="373" r:id="rId44"/>
    <p:sldId id="374" r:id="rId45"/>
    <p:sldId id="375" r:id="rId46"/>
    <p:sldId id="376" r:id="rId47"/>
    <p:sldId id="377" r:id="rId48"/>
    <p:sldId id="378" r:id="rId49"/>
    <p:sldId id="379" r:id="rId50"/>
    <p:sldId id="311" r:id="rId51"/>
    <p:sldId id="307" r:id="rId52"/>
    <p:sldId id="309" r:id="rId53"/>
    <p:sldId id="308" r:id="rId54"/>
    <p:sldId id="306" r:id="rId55"/>
    <p:sldId id="381" r:id="rId56"/>
    <p:sldId id="302" r:id="rId57"/>
    <p:sldId id="380" r:id="rId58"/>
    <p:sldId id="303" r:id="rId59"/>
    <p:sldId id="304" r:id="rId60"/>
    <p:sldId id="382"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29"/>
    <p:restoredTop sz="94664"/>
  </p:normalViewPr>
  <p:slideViewPr>
    <p:cSldViewPr snapToGrid="0" snapToObjects="1">
      <p:cViewPr varScale="1">
        <p:scale>
          <a:sx n="68" d="100"/>
          <a:sy n="68" d="100"/>
        </p:scale>
        <p:origin x="55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FFAD9-A5BE-F646-B55C-F0638195490F}" type="datetimeFigureOut">
              <a:rPr lang="en-US" smtClean="0"/>
              <a:t>7/31/2019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489DB4-82E0-AF40-81BE-1C4AA0DF45FC}" type="slidenum">
              <a:rPr lang="en-US" smtClean="0"/>
              <a:t>‹#›</a:t>
            </a:fld>
            <a:endParaRPr lang="en-US"/>
          </a:p>
        </p:txBody>
      </p:sp>
    </p:spTree>
    <p:extLst>
      <p:ext uri="{BB962C8B-B14F-4D97-AF65-F5344CB8AC3E}">
        <p14:creationId xmlns:p14="http://schemas.microsoft.com/office/powerpoint/2010/main" val="351368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1</a:t>
            </a:fld>
            <a:endParaRPr lang="en-US"/>
          </a:p>
        </p:txBody>
      </p:sp>
    </p:spTree>
    <p:extLst>
      <p:ext uri="{BB962C8B-B14F-4D97-AF65-F5344CB8AC3E}">
        <p14:creationId xmlns:p14="http://schemas.microsoft.com/office/powerpoint/2010/main" val="11962107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a:t>Lecture #: Lecture Title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endParaRPr lang="en-US" sz="2400" b="0" i="0" dirty="0">
              <a:solidFill>
                <a:schemeClr val="tx1">
                  <a:lumMod val="75000"/>
                  <a:lumOff val="25000"/>
                </a:schemeClr>
              </a:solidFill>
              <a:latin typeface="Karla" charset="0"/>
              <a:ea typeface="Karla" charset="0"/>
              <a:cs typeface="Karla" charset="0"/>
            </a:endParaRPr>
          </a:p>
          <a:p>
            <a:pPr algn="ctr"/>
            <a:r>
              <a:rPr lang="en-US" sz="1600" b="0" i="0" dirty="0">
                <a:solidFill>
                  <a:schemeClr val="tx1">
                    <a:lumMod val="75000"/>
                    <a:lumOff val="25000"/>
                  </a:schemeClr>
                </a:solidFill>
                <a:latin typeface="Karla" charset="0"/>
                <a:ea typeface="Karla" charset="0"/>
                <a:cs typeface="Karla" charset="0"/>
              </a:rPr>
              <a:t>Institute for Applied</a:t>
            </a:r>
            <a:r>
              <a:rPr lang="en-US" sz="1600" b="0" i="0" baseline="0" dirty="0">
                <a:solidFill>
                  <a:schemeClr val="tx1">
                    <a:lumMod val="75000"/>
                    <a:lumOff val="25000"/>
                  </a:schemeClr>
                </a:solidFill>
                <a:latin typeface="Karla" charset="0"/>
                <a:ea typeface="Karla" charset="0"/>
                <a:cs typeface="Karla" charset="0"/>
              </a:rPr>
              <a:t> Computational Science</a:t>
            </a:r>
          </a:p>
          <a:p>
            <a:pPr algn="ctr"/>
            <a:r>
              <a:rPr lang="en-US" sz="1600" b="0" i="0" baseline="0" dirty="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47445CB2-BF6F-6E49-AC61-7BDDE2E02F5B}"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tandard Without My Nam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445CB2-BF6F-6E49-AC61-7BDDE2E02F5B}" type="slidenum">
              <a:rPr lang="en-US" smtClean="0"/>
              <a:t>‹#›</a:t>
            </a:fld>
            <a:endParaRPr lang="en-US"/>
          </a:p>
        </p:txBody>
      </p:sp>
      <p:sp>
        <p:nvSpPr>
          <p:cNvPr id="6"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8"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9" name="Slide Number Placeholder 5"/>
          <p:cNvSpPr txBox="1">
            <a:spLocks/>
          </p:cNvSpPr>
          <p:nvPr/>
        </p:nvSpPr>
        <p:spPr>
          <a:xfrm>
            <a:off x="8570258" y="6331054"/>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616E8F-BF65-1643-9F00-FF84D0665BC6}" type="slidenum">
              <a:rPr lang="en-US" smtClean="0"/>
              <a:pPr/>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47445CB2-BF6F-6E49-AC61-7BDDE2E02F5B}"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445CB2-BF6F-6E49-AC61-7BDDE2E02F5B}"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445CB2-BF6F-6E49-AC61-7BDDE2E02F5B}"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45CB2-BF6F-6E49-AC61-7BDDE2E02F5B}" type="slidenum">
              <a:rPr lang="en-US" smtClean="0"/>
              <a:t>‹#›</a:t>
            </a:fld>
            <a:endParaRPr lang="en-US"/>
          </a:p>
        </p:txBody>
      </p:sp>
    </p:spTree>
    <p:extLst>
      <p:ext uri="{BB962C8B-B14F-4D97-AF65-F5344CB8AC3E}">
        <p14:creationId xmlns:p14="http://schemas.microsoft.com/office/powerpoint/2010/main" val="40186564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27.tiff"/></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28.tiff"/><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29.tiff"/><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30.tiff"/><Relationship Id="rId5" Type="http://schemas.openxmlformats.org/officeDocument/2006/relationships/image" Target="../media/image28.tiff"/><Relationship Id="rId10" Type="http://schemas.openxmlformats.org/officeDocument/2006/relationships/image" Target="../media/image64.png"/><Relationship Id="rId4" Type="http://schemas.openxmlformats.org/officeDocument/2006/relationships/image" Target="../media/image27.tiff"/><Relationship Id="rId9"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5B86F-3171-0647-A08E-F96D3494CEC7}"/>
              </a:ext>
            </a:extLst>
          </p:cNvPr>
          <p:cNvSpPr>
            <a:spLocks noGrp="1"/>
          </p:cNvSpPr>
          <p:nvPr>
            <p:ph type="ctrTitle"/>
          </p:nvPr>
        </p:nvSpPr>
        <p:spPr/>
        <p:txBody>
          <a:bodyPr/>
          <a:lstStyle/>
          <a:p>
            <a:r>
              <a:rPr lang="en-US"/>
              <a:t>Lecture 3: </a:t>
            </a:r>
            <a:r>
              <a:rPr lang="en-US" dirty="0"/>
              <a:t>Regression Trees, Bagging and Random Forest </a:t>
            </a:r>
          </a:p>
        </p:txBody>
      </p:sp>
    </p:spTree>
    <p:extLst>
      <p:ext uri="{BB962C8B-B14F-4D97-AF65-F5344CB8AC3E}">
        <p14:creationId xmlns:p14="http://schemas.microsoft.com/office/powerpoint/2010/main" val="1564779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Trees Prediction (grey scale represents MSE) </a:t>
            </a:r>
          </a:p>
        </p:txBody>
      </p:sp>
      <p:sp>
        <p:nvSpPr>
          <p:cNvPr id="4" name="Slide Number Placeholder 3"/>
          <p:cNvSpPr>
            <a:spLocks noGrp="1"/>
          </p:cNvSpPr>
          <p:nvPr>
            <p:ph type="sldNum" sz="quarter" idx="12"/>
          </p:nvPr>
        </p:nvSpPr>
        <p:spPr/>
        <p:txBody>
          <a:bodyPr/>
          <a:lstStyle/>
          <a:p>
            <a:fld id="{47445CB2-BF6F-6E49-AC61-7BDDE2E02F5B}" type="slidenum">
              <a:rPr lang="en-US" smtClean="0"/>
              <a:t>10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4600"/>
            <a:ext cx="12192000" cy="4354286"/>
          </a:xfrm>
          <a:prstGeom prst="rect">
            <a:avLst/>
          </a:prstGeom>
        </p:spPr>
      </p:pic>
    </p:spTree>
    <p:extLst>
      <p:ext uri="{BB962C8B-B14F-4D97-AF65-F5344CB8AC3E}">
        <p14:creationId xmlns:p14="http://schemas.microsoft.com/office/powerpoint/2010/main" val="981354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Trees Prediction (grey scale represents MSE) </a:t>
            </a:r>
          </a:p>
        </p:txBody>
      </p:sp>
      <p:sp>
        <p:nvSpPr>
          <p:cNvPr id="4" name="Slide Number Placeholder 3"/>
          <p:cNvSpPr>
            <a:spLocks noGrp="1"/>
          </p:cNvSpPr>
          <p:nvPr>
            <p:ph type="sldNum" sz="quarter" idx="12"/>
          </p:nvPr>
        </p:nvSpPr>
        <p:spPr/>
        <p:txBody>
          <a:bodyPr/>
          <a:lstStyle/>
          <a:p>
            <a:fld id="{47445CB2-BF6F-6E49-AC61-7BDDE2E02F5B}" type="slidenum">
              <a:rPr lang="en-US" smtClean="0"/>
              <a:t>11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4600"/>
            <a:ext cx="12192000" cy="4354286"/>
          </a:xfrm>
          <a:prstGeom prst="rect">
            <a:avLst/>
          </a:prstGeom>
        </p:spPr>
      </p:pic>
    </p:spTree>
    <p:extLst>
      <p:ext uri="{BB962C8B-B14F-4D97-AF65-F5344CB8AC3E}">
        <p14:creationId xmlns:p14="http://schemas.microsoft.com/office/powerpoint/2010/main" val="1412599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Trees Prediction (grey scale represents MSE) </a:t>
            </a:r>
          </a:p>
        </p:txBody>
      </p:sp>
      <p:sp>
        <p:nvSpPr>
          <p:cNvPr id="4" name="Slide Number Placeholder 3"/>
          <p:cNvSpPr>
            <a:spLocks noGrp="1"/>
          </p:cNvSpPr>
          <p:nvPr>
            <p:ph type="sldNum" sz="quarter" idx="12"/>
          </p:nvPr>
        </p:nvSpPr>
        <p:spPr/>
        <p:txBody>
          <a:bodyPr/>
          <a:lstStyle/>
          <a:p>
            <a:fld id="{47445CB2-BF6F-6E49-AC61-7BDDE2E02F5B}" type="slidenum">
              <a:rPr lang="en-US" smtClean="0"/>
              <a:t>12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4600"/>
            <a:ext cx="12192000" cy="4354286"/>
          </a:xfrm>
          <a:prstGeom prst="rect">
            <a:avLst/>
          </a:prstGeom>
        </p:spPr>
      </p:pic>
    </p:spTree>
    <p:extLst>
      <p:ext uri="{BB962C8B-B14F-4D97-AF65-F5344CB8AC3E}">
        <p14:creationId xmlns:p14="http://schemas.microsoft.com/office/powerpoint/2010/main" val="1705413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4600"/>
            <a:ext cx="12192000" cy="4354286"/>
          </a:xfrm>
          <a:prstGeom prst="rect">
            <a:avLst/>
          </a:prstGeom>
        </p:spPr>
      </p:pic>
      <p:sp>
        <p:nvSpPr>
          <p:cNvPr id="2" name="Title 1"/>
          <p:cNvSpPr>
            <a:spLocks noGrp="1"/>
          </p:cNvSpPr>
          <p:nvPr>
            <p:ph type="title"/>
          </p:nvPr>
        </p:nvSpPr>
        <p:spPr/>
        <p:txBody>
          <a:bodyPr/>
          <a:lstStyle/>
          <a:p>
            <a:r>
              <a:rPr lang="en-US" dirty="0"/>
              <a:t>Regression Trees Prediction (grey scale represents MSE) </a:t>
            </a:r>
          </a:p>
        </p:txBody>
      </p:sp>
      <p:sp>
        <p:nvSpPr>
          <p:cNvPr id="4" name="Slide Number Placeholder 3"/>
          <p:cNvSpPr>
            <a:spLocks noGrp="1"/>
          </p:cNvSpPr>
          <p:nvPr>
            <p:ph type="sldNum" sz="quarter" idx="12"/>
          </p:nvPr>
        </p:nvSpPr>
        <p:spPr/>
        <p:txBody>
          <a:bodyPr/>
          <a:lstStyle/>
          <a:p>
            <a:fld id="{47445CB2-BF6F-6E49-AC61-7BDDE2E02F5B}" type="slidenum">
              <a:rPr lang="en-US" smtClean="0"/>
              <a:t>13</a:t>
            </a:fld>
            <a:endParaRPr lang="en-US"/>
          </a:p>
        </p:txBody>
      </p:sp>
    </p:spTree>
    <p:extLst>
      <p:ext uri="{BB962C8B-B14F-4D97-AF65-F5344CB8AC3E}">
        <p14:creationId xmlns:p14="http://schemas.microsoft.com/office/powerpoint/2010/main" val="1113368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sz="2400" dirty="0"/>
                  <a:t>Most of the stopping conditions, like maximum depth or minimum number of points in region, we saw last time can still be applied. </a:t>
                </a:r>
              </a:p>
              <a:p>
                <a:pPr>
                  <a:spcAft>
                    <a:spcPts val="1200"/>
                  </a:spcAft>
                </a:pPr>
                <a:r>
                  <a:rPr lang="en-US" sz="2400" dirty="0"/>
                  <a:t>In the place of purity gain, we can instead compute accuracy gain for splitting a region </a:t>
                </a:r>
                <a14:m>
                  <m:oMath xmlns:m="http://schemas.openxmlformats.org/officeDocument/2006/math">
                    <m:r>
                      <a:rPr lang="en-US" sz="2400" b="0" i="1" smtClean="0">
                        <a:latin typeface="Cambria Math" charset="0"/>
                      </a:rPr>
                      <m:t>𝑅</m:t>
                    </m:r>
                  </m:oMath>
                </a14:m>
                <a:endParaRPr lang="en-US" sz="2400" dirty="0"/>
              </a:p>
              <a:p>
                <a:pPr>
                  <a:spcAft>
                    <a:spcPts val="1200"/>
                  </a:spcAft>
                </a:pPr>
                <a:r>
                  <a:rPr lang="en-US" sz="2400" dirty="0"/>
                  <a:t> </a:t>
                </a:r>
              </a:p>
              <a:p>
                <a:pPr>
                  <a:spcAft>
                    <a:spcPts val="1200"/>
                  </a:spcAft>
                </a:pPr>
                <a:endParaRPr lang="en-US" sz="2400" dirty="0"/>
              </a:p>
              <a:p>
                <a:pPr>
                  <a:spcAft>
                    <a:spcPts val="1200"/>
                  </a:spcAft>
                </a:pPr>
                <a:endParaRPr lang="en-US" sz="2400" dirty="0"/>
              </a:p>
              <a:p>
                <a:pPr>
                  <a:spcAft>
                    <a:spcPts val="1200"/>
                  </a:spcAft>
                </a:pPr>
                <a:r>
                  <a:rPr lang="en-US" sz="2400" dirty="0"/>
                  <a:t>and stop the tree when the gain is less than some pre-defined threshold. </a:t>
                </a:r>
                <a:endParaRPr lang="en-US" sz="24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299" b="-1025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14</a:t>
            </a:fld>
            <a:endParaRPr lang="en-US"/>
          </a:p>
        </p:txBody>
      </p:sp>
      <p:pic>
        <p:nvPicPr>
          <p:cNvPr id="4" name="Picture 3"/>
          <p:cNvPicPr>
            <a:picLocks noChangeAspect="1"/>
          </p:cNvPicPr>
          <p:nvPr/>
        </p:nvPicPr>
        <p:blipFill>
          <a:blip r:embed="rId3"/>
          <a:stretch>
            <a:fillRect/>
          </a:stretch>
        </p:blipFill>
        <p:spPr>
          <a:xfrm>
            <a:off x="1869419" y="3482852"/>
            <a:ext cx="8255000" cy="635000"/>
          </a:xfrm>
          <a:prstGeom prst="rect">
            <a:avLst/>
          </a:prstGeom>
        </p:spPr>
      </p:pic>
    </p:spTree>
    <p:extLst>
      <p:ext uri="{BB962C8B-B14F-4D97-AF65-F5344CB8AC3E}">
        <p14:creationId xmlns:p14="http://schemas.microsoft.com/office/powerpoint/2010/main" val="50707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 </a:t>
            </a:r>
          </a:p>
        </p:txBody>
      </p:sp>
      <p:sp>
        <p:nvSpPr>
          <p:cNvPr id="3" name="Content Placeholder 2"/>
          <p:cNvSpPr>
            <a:spLocks noGrp="1"/>
          </p:cNvSpPr>
          <p:nvPr>
            <p:ph idx="1"/>
          </p:nvPr>
        </p:nvSpPr>
        <p:spPr/>
        <p:txBody>
          <a:bodyPr/>
          <a:lstStyle/>
          <a:p>
            <a:pPr>
              <a:spcAft>
                <a:spcPts val="1200"/>
              </a:spcAft>
            </a:pPr>
            <a:r>
              <a:rPr lang="en-US" sz="2400" dirty="0"/>
              <a:t> Same issues as with classification trees. Avoid overfitting by pruning or limiting the depth of the tree and using CV. </a:t>
            </a:r>
          </a:p>
        </p:txBody>
      </p:sp>
      <p:sp>
        <p:nvSpPr>
          <p:cNvPr id="5" name="Slide Number Placeholder 4"/>
          <p:cNvSpPr>
            <a:spLocks noGrp="1"/>
          </p:cNvSpPr>
          <p:nvPr>
            <p:ph type="sldNum" sz="quarter" idx="12"/>
          </p:nvPr>
        </p:nvSpPr>
        <p:spPr/>
        <p:txBody>
          <a:bodyPr/>
          <a:lstStyle/>
          <a:p>
            <a:fld id="{47445CB2-BF6F-6E49-AC61-7BDDE2E02F5B}" type="slidenum">
              <a:rPr lang="en-US" smtClean="0"/>
              <a:t>15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2003" y="2642177"/>
            <a:ext cx="6681997" cy="3758623"/>
          </a:xfrm>
          <a:prstGeom prst="rect">
            <a:avLst/>
          </a:prstGeom>
        </p:spPr>
      </p:pic>
    </p:spTree>
    <p:extLst>
      <p:ext uri="{BB962C8B-B14F-4D97-AF65-F5344CB8AC3E}">
        <p14:creationId xmlns:p14="http://schemas.microsoft.com/office/powerpoint/2010/main" val="1431459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p:sp>
        <p:nvSpPr>
          <p:cNvPr id="3" name="Slide Number Placeholder 2"/>
          <p:cNvSpPr>
            <a:spLocks noGrp="1"/>
          </p:cNvSpPr>
          <p:nvPr>
            <p:ph type="sldNum" sz="quarter" idx="12"/>
          </p:nvPr>
        </p:nvSpPr>
        <p:spPr/>
        <p:txBody>
          <a:bodyPr/>
          <a:lstStyle/>
          <a:p>
            <a:fld id="{47445CB2-BF6F-6E49-AC61-7BDDE2E02F5B}" type="slidenum">
              <a:rPr lang="en-US" smtClean="0"/>
              <a:t>16</a:t>
            </a:fld>
            <a:endParaRPr lang="en-US"/>
          </a:p>
        </p:txBody>
      </p:sp>
    </p:spTree>
    <p:extLst>
      <p:ext uri="{BB962C8B-B14F-4D97-AF65-F5344CB8AC3E}">
        <p14:creationId xmlns:p14="http://schemas.microsoft.com/office/powerpoint/2010/main" val="2120490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the variance</a:t>
            </a:r>
          </a:p>
        </p:txBody>
      </p:sp>
      <p:sp>
        <p:nvSpPr>
          <p:cNvPr id="4" name="Slide Number Placeholder 3"/>
          <p:cNvSpPr>
            <a:spLocks noGrp="1"/>
          </p:cNvSpPr>
          <p:nvPr>
            <p:ph type="sldNum" sz="quarter" idx="12"/>
          </p:nvPr>
        </p:nvSpPr>
        <p:spPr/>
        <p:txBody>
          <a:bodyPr/>
          <a:lstStyle/>
          <a:p>
            <a:fld id="{47445CB2-BF6F-6E49-AC61-7BDDE2E02F5B}" type="slidenum">
              <a:rPr lang="en-US" smtClean="0"/>
              <a:t>17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943" y="1096962"/>
            <a:ext cx="5486400" cy="5486400"/>
          </a:xfrm>
          <a:prstGeom prst="rect">
            <a:avLst/>
          </a:prstGeom>
        </p:spPr>
      </p:pic>
    </p:spTree>
    <p:extLst>
      <p:ext uri="{BB962C8B-B14F-4D97-AF65-F5344CB8AC3E}">
        <p14:creationId xmlns:p14="http://schemas.microsoft.com/office/powerpoint/2010/main" val="493475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Hyper-parameters: Depth</a:t>
            </a:r>
          </a:p>
        </p:txBody>
      </p:sp>
      <p:sp>
        <p:nvSpPr>
          <p:cNvPr id="4" name="Slide Number Placeholder 3"/>
          <p:cNvSpPr>
            <a:spLocks noGrp="1"/>
          </p:cNvSpPr>
          <p:nvPr>
            <p:ph type="sldNum" sz="quarter" idx="12"/>
          </p:nvPr>
        </p:nvSpPr>
        <p:spPr/>
        <p:txBody>
          <a:bodyPr/>
          <a:lstStyle/>
          <a:p>
            <a:fld id="{47445CB2-BF6F-6E49-AC61-7BDDE2E02F5B}" type="slidenum">
              <a:rPr lang="en-US" smtClean="0"/>
              <a:t>18</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12192000" cy="4064000"/>
          </a:xfrm>
          <a:prstGeom prst="rect">
            <a:avLst/>
          </a:prstGeom>
        </p:spPr>
      </p:pic>
    </p:spTree>
    <p:extLst>
      <p:ext uri="{BB962C8B-B14F-4D97-AF65-F5344CB8AC3E}">
        <p14:creationId xmlns:p14="http://schemas.microsoft.com/office/powerpoint/2010/main" val="242968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a:t>Hyper-parameters: Depth</a:t>
            </a: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19</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143000"/>
            <a:ext cx="7315200" cy="4572000"/>
          </a:xfrm>
          <a:prstGeom prst="rect">
            <a:avLst/>
          </a:prstGeom>
        </p:spPr>
      </p:pic>
    </p:spTree>
    <p:extLst>
      <p:ext uri="{BB962C8B-B14F-4D97-AF65-F5344CB8AC3E}">
        <p14:creationId xmlns:p14="http://schemas.microsoft.com/office/powerpoint/2010/main" val="1412513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p:txBody>
          <a:bodyPr/>
          <a:lstStyle/>
          <a:p>
            <a:pPr marL="457200" indent="-457200">
              <a:spcAft>
                <a:spcPts val="1800"/>
              </a:spcAft>
              <a:buFont typeface="Arial" charset="0"/>
              <a:buChar char="•"/>
            </a:pPr>
            <a:r>
              <a:rPr lang="en-US" dirty="0"/>
              <a:t>Review of Decision Trees</a:t>
            </a:r>
          </a:p>
          <a:p>
            <a:pPr marL="457200" indent="-457200">
              <a:spcAft>
                <a:spcPts val="1800"/>
              </a:spcAft>
              <a:buFont typeface="Arial" charset="0"/>
              <a:buChar char="•"/>
            </a:pPr>
            <a:r>
              <a:rPr lang="en-US" dirty="0"/>
              <a:t>Decision Trees for Regression </a:t>
            </a:r>
          </a:p>
          <a:p>
            <a:pPr marL="457200" indent="-457200">
              <a:spcAft>
                <a:spcPts val="1800"/>
              </a:spcAft>
              <a:buFont typeface="Arial" charset="0"/>
              <a:buChar char="•"/>
            </a:pPr>
            <a:r>
              <a:rPr lang="en-US" dirty="0"/>
              <a:t>Bagging</a:t>
            </a:r>
          </a:p>
          <a:p>
            <a:pPr marL="457200" indent="-457200">
              <a:spcAft>
                <a:spcPts val="1800"/>
              </a:spcAft>
              <a:buFont typeface="Arial" charset="0"/>
              <a:buChar char="•"/>
            </a:pPr>
            <a:r>
              <a:rPr lang="en-US" dirty="0"/>
              <a:t>Out of Bag Error (OOB) </a:t>
            </a:r>
          </a:p>
          <a:p>
            <a:pPr marL="457200" indent="-457200">
              <a:spcAft>
                <a:spcPts val="1800"/>
              </a:spcAft>
              <a:buFont typeface="Arial" charset="0"/>
              <a:buChar char="•"/>
            </a:pPr>
            <a:r>
              <a:rPr lang="en-US" dirty="0"/>
              <a:t>Variable Importance</a:t>
            </a:r>
          </a:p>
          <a:p>
            <a:pPr marL="457200" indent="-457200">
              <a:spcAft>
                <a:spcPts val="1800"/>
              </a:spcAft>
              <a:buFont typeface="Arial" charset="0"/>
              <a:buChar char="•"/>
            </a:pPr>
            <a:r>
              <a:rPr lang="en-US" dirty="0"/>
              <a:t>Random Forests </a:t>
            </a:r>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a:t>
            </a:fld>
            <a:endParaRPr lang="en-US"/>
          </a:p>
        </p:txBody>
      </p:sp>
    </p:spTree>
    <p:extLst>
      <p:ext uri="{BB962C8B-B14F-4D97-AF65-F5344CB8AC3E}">
        <p14:creationId xmlns:p14="http://schemas.microsoft.com/office/powerpoint/2010/main" val="188364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Magic realism: Bootstrap</a:t>
            </a:r>
          </a:p>
        </p:txBody>
      </p:sp>
      <p:sp>
        <p:nvSpPr>
          <p:cNvPr id="4" name="Slide Number Placeholder 3"/>
          <p:cNvSpPr>
            <a:spLocks noGrp="1"/>
          </p:cNvSpPr>
          <p:nvPr>
            <p:ph type="sldNum" sz="quarter" idx="12"/>
          </p:nvPr>
        </p:nvSpPr>
        <p:spPr/>
        <p:txBody>
          <a:bodyPr/>
          <a:lstStyle/>
          <a:p>
            <a:fld id="{47445CB2-BF6F-6E49-AC61-7BDDE2E02F5B}" type="slidenum">
              <a:rPr lang="en-US" smtClean="0"/>
              <a:t>20</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12192000" cy="4064000"/>
          </a:xfrm>
          <a:prstGeom prst="rect">
            <a:avLst/>
          </a:prstGeom>
        </p:spPr>
      </p:pic>
    </p:spTree>
    <p:extLst>
      <p:ext uri="{BB962C8B-B14F-4D97-AF65-F5344CB8AC3E}">
        <p14:creationId xmlns:p14="http://schemas.microsoft.com/office/powerpoint/2010/main" val="1005537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Magic realism: Bootstrap</a:t>
            </a:r>
          </a:p>
        </p:txBody>
      </p:sp>
      <p:sp>
        <p:nvSpPr>
          <p:cNvPr id="4" name="Slide Number Placeholder 3"/>
          <p:cNvSpPr>
            <a:spLocks noGrp="1"/>
          </p:cNvSpPr>
          <p:nvPr>
            <p:ph type="sldNum" sz="quarter" idx="12"/>
          </p:nvPr>
        </p:nvSpPr>
        <p:spPr/>
        <p:txBody>
          <a:bodyPr/>
          <a:lstStyle/>
          <a:p>
            <a:fld id="{47445CB2-BF6F-6E49-AC61-7BDDE2E02F5B}" type="slidenum">
              <a:rPr lang="en-US" smtClean="0"/>
              <a:t>21</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12192000" cy="4064000"/>
          </a:xfrm>
          <a:prstGeom prst="rect">
            <a:avLst/>
          </a:prstGeom>
        </p:spPr>
      </p:pic>
    </p:spTree>
    <p:extLst>
      <p:ext uri="{BB962C8B-B14F-4D97-AF65-F5344CB8AC3E}">
        <p14:creationId xmlns:p14="http://schemas.microsoft.com/office/powerpoint/2010/main" val="328700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Decision Tree Models </a:t>
            </a:r>
            <a:endParaRPr lang="en-US" dirty="0">
              <a:effectLst/>
            </a:endParaRPr>
          </a:p>
        </p:txBody>
      </p:sp>
      <p:sp>
        <p:nvSpPr>
          <p:cNvPr id="3" name="Content Placeholder 2"/>
          <p:cNvSpPr>
            <a:spLocks noGrp="1"/>
          </p:cNvSpPr>
          <p:nvPr>
            <p:ph idx="1"/>
          </p:nvPr>
        </p:nvSpPr>
        <p:spPr/>
        <p:txBody>
          <a:bodyPr/>
          <a:lstStyle/>
          <a:p>
            <a:pPr>
              <a:spcAft>
                <a:spcPts val="1200"/>
              </a:spcAft>
            </a:pPr>
            <a:r>
              <a:rPr lang="en-US" sz="2400" dirty="0"/>
              <a:t>Decision trees models are highly interpretable and fast to train, using our greedy learning algorithm. </a:t>
            </a:r>
          </a:p>
          <a:p>
            <a:pPr>
              <a:spcAft>
                <a:spcPts val="1200"/>
              </a:spcAft>
            </a:pPr>
            <a:r>
              <a:rPr lang="en-US" sz="2400" dirty="0"/>
              <a:t>However, in order to </a:t>
            </a:r>
            <a:r>
              <a:rPr lang="en-US" sz="2400" b="1" dirty="0"/>
              <a:t>capture a complex decision boundary </a:t>
            </a:r>
            <a:r>
              <a:rPr lang="en-US" sz="2400" dirty="0"/>
              <a:t>(or to approximate a complex function), we need to use a large tree (since each time we can only make axis aligned splits). </a:t>
            </a:r>
          </a:p>
          <a:p>
            <a:pPr>
              <a:spcAft>
                <a:spcPts val="1200"/>
              </a:spcAft>
            </a:pPr>
            <a:r>
              <a:rPr lang="en-US" sz="2400" dirty="0"/>
              <a:t>We’ve seen that large trees have high variance and are prone to overfitting. </a:t>
            </a:r>
          </a:p>
          <a:p>
            <a:pPr>
              <a:spcAft>
                <a:spcPts val="1200"/>
              </a:spcAft>
            </a:pPr>
            <a:r>
              <a:rPr lang="en-US" sz="2400" dirty="0"/>
              <a:t>For these reasons, in practice, decision tree models often underperforms when compared with other classification or regression methods. </a:t>
            </a:r>
          </a:p>
          <a:p>
            <a:pPr>
              <a:spcAft>
                <a:spcPts val="1200"/>
              </a:spcAft>
            </a:pPr>
            <a:endParaRPr lang="en-US" sz="2400" dirty="0"/>
          </a:p>
        </p:txBody>
      </p:sp>
      <p:sp>
        <p:nvSpPr>
          <p:cNvPr id="5" name="Slide Number Placeholder 4"/>
          <p:cNvSpPr>
            <a:spLocks noGrp="1"/>
          </p:cNvSpPr>
          <p:nvPr>
            <p:ph type="sldNum" sz="quarter" idx="12"/>
          </p:nvPr>
        </p:nvSpPr>
        <p:spPr/>
        <p:txBody>
          <a:bodyPr/>
          <a:lstStyle/>
          <a:p>
            <a:fld id="{47445CB2-BF6F-6E49-AC61-7BDDE2E02F5B}" type="slidenum">
              <a:rPr lang="en-US" smtClean="0"/>
              <a:t>22</a:t>
            </a:fld>
            <a:endParaRPr lang="en-US"/>
          </a:p>
        </p:txBody>
      </p:sp>
    </p:spTree>
    <p:extLst>
      <p:ext uri="{BB962C8B-B14F-4D97-AF65-F5344CB8AC3E}">
        <p14:creationId xmlns:p14="http://schemas.microsoft.com/office/powerpoint/2010/main" val="35352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Combine them? 2 magic realisms</a:t>
            </a:r>
          </a:p>
        </p:txBody>
      </p:sp>
      <p:sp>
        <p:nvSpPr>
          <p:cNvPr id="4" name="Slide Number Placeholder 3"/>
          <p:cNvSpPr>
            <a:spLocks noGrp="1"/>
          </p:cNvSpPr>
          <p:nvPr>
            <p:ph type="sldNum" sz="quarter" idx="12"/>
          </p:nvPr>
        </p:nvSpPr>
        <p:spPr/>
        <p:txBody>
          <a:bodyPr/>
          <a:lstStyle/>
          <a:p>
            <a:fld id="{47445CB2-BF6F-6E49-AC61-7BDDE2E02F5B}" type="slidenum">
              <a:rPr lang="en-US" smtClean="0"/>
              <a:t>23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12192000" cy="4064000"/>
          </a:xfrm>
          <a:prstGeom prst="rect">
            <a:avLst/>
          </a:prstGeom>
        </p:spPr>
      </p:pic>
    </p:spTree>
    <p:extLst>
      <p:ext uri="{BB962C8B-B14F-4D97-AF65-F5344CB8AC3E}">
        <p14:creationId xmlns:p14="http://schemas.microsoft.com/office/powerpoint/2010/main" val="1846123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Combine them? 20 magic realisms</a:t>
            </a:r>
          </a:p>
        </p:txBody>
      </p:sp>
      <p:sp>
        <p:nvSpPr>
          <p:cNvPr id="4" name="Slide Number Placeholder 3"/>
          <p:cNvSpPr>
            <a:spLocks noGrp="1"/>
          </p:cNvSpPr>
          <p:nvPr>
            <p:ph type="sldNum" sz="quarter" idx="12"/>
          </p:nvPr>
        </p:nvSpPr>
        <p:spPr/>
        <p:txBody>
          <a:bodyPr/>
          <a:lstStyle/>
          <a:p>
            <a:fld id="{47445CB2-BF6F-6E49-AC61-7BDDE2E02F5B}" type="slidenum">
              <a:rPr lang="en-US" smtClean="0"/>
              <a:t>24</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12192000" cy="4064000"/>
          </a:xfrm>
          <a:prstGeom prst="rect">
            <a:avLst/>
          </a:prstGeom>
        </p:spPr>
      </p:pic>
    </p:spTree>
    <p:extLst>
      <p:ext uri="{BB962C8B-B14F-4D97-AF65-F5344CB8AC3E}">
        <p14:creationId xmlns:p14="http://schemas.microsoft.com/office/powerpoint/2010/main" val="1223363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Combine them? 100 magic realisms</a:t>
            </a:r>
          </a:p>
        </p:txBody>
      </p:sp>
      <p:sp>
        <p:nvSpPr>
          <p:cNvPr id="4" name="Slide Number Placeholder 3"/>
          <p:cNvSpPr>
            <a:spLocks noGrp="1"/>
          </p:cNvSpPr>
          <p:nvPr>
            <p:ph type="sldNum" sz="quarter" idx="12"/>
          </p:nvPr>
        </p:nvSpPr>
        <p:spPr/>
        <p:txBody>
          <a:bodyPr/>
          <a:lstStyle/>
          <a:p>
            <a:fld id="{47445CB2-BF6F-6E49-AC61-7BDDE2E02F5B}" type="slidenum">
              <a:rPr lang="en-US" smtClean="0"/>
              <a:t>25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12192000" cy="4064000"/>
          </a:xfrm>
          <a:prstGeom prst="rect">
            <a:avLst/>
          </a:prstGeom>
        </p:spPr>
      </p:pic>
    </p:spTree>
    <p:extLst>
      <p:ext uri="{BB962C8B-B14F-4D97-AF65-F5344CB8AC3E}">
        <p14:creationId xmlns:p14="http://schemas.microsoft.com/office/powerpoint/2010/main" val="2077336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Combine them? 300 magic realisms</a:t>
            </a:r>
          </a:p>
        </p:txBody>
      </p:sp>
      <p:sp>
        <p:nvSpPr>
          <p:cNvPr id="4" name="Slide Number Placeholder 3"/>
          <p:cNvSpPr>
            <a:spLocks noGrp="1"/>
          </p:cNvSpPr>
          <p:nvPr>
            <p:ph type="sldNum" sz="quarter" idx="12"/>
          </p:nvPr>
        </p:nvSpPr>
        <p:spPr/>
        <p:txBody>
          <a:bodyPr/>
          <a:lstStyle/>
          <a:p>
            <a:fld id="{47445CB2-BF6F-6E49-AC61-7BDDE2E02F5B}" type="slidenum">
              <a:rPr lang="en-US" smtClean="0"/>
              <a:t>26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12192000" cy="4064000"/>
          </a:xfrm>
          <a:prstGeom prst="rect">
            <a:avLst/>
          </a:prstGeom>
        </p:spPr>
      </p:pic>
    </p:spTree>
    <p:extLst>
      <p:ext uri="{BB962C8B-B14F-4D97-AF65-F5344CB8AC3E}">
        <p14:creationId xmlns:p14="http://schemas.microsoft.com/office/powerpoint/2010/main" val="451785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p:sp>
        <p:nvSpPr>
          <p:cNvPr id="3" name="Content Placeholder 2"/>
          <p:cNvSpPr>
            <a:spLocks noGrp="1"/>
          </p:cNvSpPr>
          <p:nvPr>
            <p:ph idx="1"/>
          </p:nvPr>
        </p:nvSpPr>
        <p:spPr/>
        <p:txBody>
          <a:bodyPr/>
          <a:lstStyle/>
          <a:p>
            <a:pPr>
              <a:spcAft>
                <a:spcPts val="600"/>
              </a:spcAft>
            </a:pPr>
            <a:r>
              <a:rPr lang="en-US" sz="2400" dirty="0"/>
              <a:t>One way to adjust for the high variance of the output of an experiment is to perform the experiment multiple times and then average the results. </a:t>
            </a:r>
          </a:p>
          <a:p>
            <a:pPr>
              <a:spcAft>
                <a:spcPts val="600"/>
              </a:spcAft>
            </a:pPr>
            <a:r>
              <a:rPr lang="en-US" sz="2400" dirty="0"/>
              <a:t>The same idea can be applied to high variance models: </a:t>
            </a:r>
          </a:p>
          <a:p>
            <a:pPr marL="1200120" lvl="1" indent="-457200">
              <a:spcAft>
                <a:spcPts val="600"/>
              </a:spcAft>
              <a:buFont typeface="+mj-lt"/>
              <a:buAutoNum type="arabicPeriod"/>
            </a:pPr>
            <a:r>
              <a:rPr lang="en-US" sz="2000" b="1" dirty="0"/>
              <a:t>(Bootstrap)</a:t>
            </a:r>
            <a:r>
              <a:rPr lang="en-US" sz="2000" dirty="0"/>
              <a:t>we generate multiple samples of training data, via bootstrapping. We train a full decision tree on each sample of data. </a:t>
            </a:r>
          </a:p>
          <a:p>
            <a:pPr marL="1200120" lvl="1" indent="-457200">
              <a:spcAft>
                <a:spcPts val="600"/>
              </a:spcAft>
              <a:buFont typeface="+mj-lt"/>
              <a:buAutoNum type="arabicPeriod"/>
            </a:pPr>
            <a:r>
              <a:rPr lang="en-US" sz="2000" b="1" dirty="0"/>
              <a:t>(Aggregate)</a:t>
            </a:r>
            <a:r>
              <a:rPr lang="en-US" sz="2000" dirty="0"/>
              <a:t>for a given input, we output the averaged outputs of all the models for that input. </a:t>
            </a:r>
          </a:p>
          <a:p>
            <a:pPr>
              <a:spcAft>
                <a:spcPts val="600"/>
              </a:spcAft>
            </a:pPr>
            <a:r>
              <a:rPr lang="en-US" sz="2400" dirty="0"/>
              <a:t>For classification, we return the class that is outputted by the plurality of the models. For regression we return the average of the outputs for each tree. </a:t>
            </a:r>
          </a:p>
          <a:p>
            <a:pPr>
              <a:spcAft>
                <a:spcPts val="600"/>
              </a:spcAft>
            </a:pPr>
            <a:r>
              <a:rPr lang="en-US" sz="2400" dirty="0"/>
              <a:t>This method is called </a:t>
            </a:r>
            <a:r>
              <a:rPr lang="en-US" sz="2400" b="1" i="1" dirty="0"/>
              <a:t>Bagging </a:t>
            </a:r>
            <a:r>
              <a:rPr lang="en-US" sz="2400" dirty="0"/>
              <a:t>(</a:t>
            </a:r>
            <a:r>
              <a:rPr lang="en-US" sz="2400" dirty="0" err="1"/>
              <a:t>Breiman</a:t>
            </a:r>
            <a:r>
              <a:rPr lang="en-US" sz="2400" dirty="0"/>
              <a:t>, 1996), short for, of course, Bootstrap Aggregating. </a:t>
            </a:r>
          </a:p>
          <a:p>
            <a:pPr>
              <a:spcAft>
                <a:spcPts val="600"/>
              </a:spcAft>
            </a:pP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27</a:t>
            </a:fld>
            <a:endParaRPr lang="en-US"/>
          </a:p>
        </p:txBody>
      </p:sp>
    </p:spTree>
    <p:extLst>
      <p:ext uri="{BB962C8B-B14F-4D97-AF65-F5344CB8AC3E}">
        <p14:creationId xmlns:p14="http://schemas.microsoft.com/office/powerpoint/2010/main" val="79011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p:sp>
        <p:nvSpPr>
          <p:cNvPr id="3" name="Content Placeholder 2"/>
          <p:cNvSpPr>
            <a:spLocks noGrp="1"/>
          </p:cNvSpPr>
          <p:nvPr>
            <p:ph idx="1"/>
          </p:nvPr>
        </p:nvSpPr>
        <p:spPr/>
        <p:txBody>
          <a:bodyPr/>
          <a:lstStyle/>
          <a:p>
            <a:pPr>
              <a:spcAft>
                <a:spcPts val="1800"/>
              </a:spcAft>
            </a:pPr>
            <a:r>
              <a:rPr lang="en-US" dirty="0"/>
              <a:t>Note that bagging enjoys the benefits of: </a:t>
            </a:r>
          </a:p>
          <a:p>
            <a:pPr marL="1200120" lvl="1" indent="-457200">
              <a:spcAft>
                <a:spcPts val="1800"/>
              </a:spcAft>
              <a:buFont typeface="+mj-lt"/>
              <a:buAutoNum type="arabicPeriod"/>
            </a:pPr>
            <a:r>
              <a:rPr lang="en-US" sz="2400" dirty="0"/>
              <a:t>High expressiveness - by using full trees each model is able to approximate complex functions and decision boundaries. </a:t>
            </a:r>
          </a:p>
          <a:p>
            <a:pPr marL="1200120" lvl="1" indent="-457200">
              <a:spcAft>
                <a:spcPts val="1800"/>
              </a:spcAft>
              <a:buFont typeface="+mj-lt"/>
              <a:buAutoNum type="arabicPeriod"/>
            </a:pPr>
            <a:r>
              <a:rPr lang="en-US" sz="2400" dirty="0"/>
              <a:t>Low variance - averaging the prediction of all the models reduces the variance in the final prediction, assuming that we choose a sufficiently large number of trees. </a:t>
            </a:r>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28</a:t>
            </a:fld>
            <a:endParaRPr lang="en-US"/>
          </a:p>
        </p:txBody>
      </p:sp>
    </p:spTree>
    <p:extLst>
      <p:ext uri="{BB962C8B-B14F-4D97-AF65-F5344CB8AC3E}">
        <p14:creationId xmlns:p14="http://schemas.microsoft.com/office/powerpoint/2010/main" val="173739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p:sp>
        <p:nvSpPr>
          <p:cNvPr id="3" name="Content Placeholder 2"/>
          <p:cNvSpPr>
            <a:spLocks noGrp="1"/>
          </p:cNvSpPr>
          <p:nvPr>
            <p:ph idx="1"/>
          </p:nvPr>
        </p:nvSpPr>
        <p:spPr/>
        <p:txBody>
          <a:bodyPr/>
          <a:lstStyle/>
          <a:p>
            <a:endParaRPr lang="en-US" dirty="0"/>
          </a:p>
        </p:txBody>
      </p:sp>
      <p:sp>
        <p:nvSpPr>
          <p:cNvPr id="7" name="Slide Number Placeholder 6"/>
          <p:cNvSpPr>
            <a:spLocks noGrp="1"/>
          </p:cNvSpPr>
          <p:nvPr>
            <p:ph type="sldNum" sz="quarter" idx="12"/>
          </p:nvPr>
        </p:nvSpPr>
        <p:spPr/>
        <p:txBody>
          <a:bodyPr/>
          <a:lstStyle/>
          <a:p>
            <a:fld id="{47445CB2-BF6F-6E49-AC61-7BDDE2E02F5B}" type="slidenum">
              <a:rPr lang="en-US" smtClean="0"/>
              <a:t>29</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010" y="1591841"/>
            <a:ext cx="5778500" cy="4356100"/>
          </a:xfrm>
          <a:prstGeom prst="rect">
            <a:avLst/>
          </a:prstGeom>
        </p:spPr>
      </p:pic>
    </p:spTree>
    <p:extLst>
      <p:ext uri="{BB962C8B-B14F-4D97-AF65-F5344CB8AC3E}">
        <p14:creationId xmlns:p14="http://schemas.microsoft.com/office/powerpoint/2010/main" val="389451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Algorithm</a:t>
            </a:r>
          </a:p>
        </p:txBody>
      </p:sp>
      <p:sp>
        <p:nvSpPr>
          <p:cNvPr id="3" name="Content Placeholder 2"/>
          <p:cNvSpPr>
            <a:spLocks noGrp="1"/>
          </p:cNvSpPr>
          <p:nvPr>
            <p:ph idx="1"/>
          </p:nvPr>
        </p:nvSpPr>
        <p:spPr/>
        <p:txBody>
          <a:bodyPr/>
          <a:lstStyle/>
          <a:p>
            <a:r>
              <a:rPr lang="en-US" dirty="0"/>
              <a:t>To learn a decision tree model, we take a greedy approach: </a:t>
            </a:r>
          </a:p>
          <a:p>
            <a:pPr marL="1200120" lvl="1" indent="-457200">
              <a:buSzPct val="85000"/>
              <a:buFont typeface="+mj-lt"/>
              <a:buAutoNum type="arabicPeriod"/>
            </a:pPr>
            <a:r>
              <a:rPr lang="en-US" sz="2400" dirty="0"/>
              <a:t>Start with an empty decision tree (undivided feature space) </a:t>
            </a:r>
          </a:p>
          <a:p>
            <a:pPr marL="1200120" lvl="1" indent="-457200">
              <a:buSzPct val="85000"/>
              <a:buFont typeface="+mj-lt"/>
              <a:buAutoNum type="arabicPeriod"/>
            </a:pPr>
            <a:r>
              <a:rPr lang="en-US" sz="2400" dirty="0"/>
              <a:t>Choose the ‘optimal’ predictor on which to split and choose the ‘optimal’ threshold value for splitting by applying a </a:t>
            </a:r>
            <a:r>
              <a:rPr lang="en-US" sz="2400" b="1" i="1" dirty="0"/>
              <a:t>splitting criterion </a:t>
            </a:r>
            <a:endParaRPr lang="en-US" sz="2400" dirty="0"/>
          </a:p>
          <a:p>
            <a:pPr marL="1200120" lvl="1" indent="-457200">
              <a:buSzPct val="85000"/>
              <a:buFont typeface="+mj-lt"/>
              <a:buAutoNum type="arabicPeriod"/>
            </a:pPr>
            <a:r>
              <a:rPr lang="en-US" sz="2400" dirty="0" err="1"/>
              <a:t>Recurse</a:t>
            </a:r>
            <a:r>
              <a:rPr lang="en-US" sz="2400" dirty="0"/>
              <a:t> on on each new node until </a:t>
            </a:r>
            <a:r>
              <a:rPr lang="en-US" sz="2400" b="1" i="1" dirty="0"/>
              <a:t>stopping condition </a:t>
            </a:r>
            <a:r>
              <a:rPr lang="en-US" sz="2400" dirty="0"/>
              <a:t>is met </a:t>
            </a:r>
            <a:br>
              <a:rPr lang="en-US" sz="2400" dirty="0"/>
            </a:br>
            <a:endParaRPr lang="en-US" sz="2400" dirty="0"/>
          </a:p>
          <a:p>
            <a:r>
              <a:rPr lang="en-US" dirty="0"/>
              <a:t>For classification, we label each region in the model with the label of the class to which the plurality of the points within the region belong. </a:t>
            </a:r>
          </a:p>
          <a:p>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3</a:t>
            </a:fld>
            <a:endParaRPr lang="en-US"/>
          </a:p>
        </p:txBody>
      </p:sp>
    </p:spTree>
    <p:extLst>
      <p:ext uri="{BB962C8B-B14F-4D97-AF65-F5344CB8AC3E}">
        <p14:creationId xmlns:p14="http://schemas.microsoft.com/office/powerpoint/2010/main" val="20135651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p:sp>
        <p:nvSpPr>
          <p:cNvPr id="3" name="Content Placeholder 2"/>
          <p:cNvSpPr>
            <a:spLocks noGrp="1"/>
          </p:cNvSpPr>
          <p:nvPr>
            <p:ph idx="1"/>
          </p:nvPr>
        </p:nvSpPr>
        <p:spPr/>
        <p:txBody>
          <a:bodyPr/>
          <a:lstStyle/>
          <a:p>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30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5776" y="1740093"/>
            <a:ext cx="6367201" cy="4342564"/>
          </a:xfrm>
          <a:prstGeom prst="rect">
            <a:avLst/>
          </a:prstGeom>
        </p:spPr>
      </p:pic>
    </p:spTree>
    <p:extLst>
      <p:ext uri="{BB962C8B-B14F-4D97-AF65-F5344CB8AC3E}">
        <p14:creationId xmlns:p14="http://schemas.microsoft.com/office/powerpoint/2010/main" val="1413751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p:sp>
        <p:nvSpPr>
          <p:cNvPr id="3" name="Content Placeholder 2"/>
          <p:cNvSpPr>
            <a:spLocks noGrp="1"/>
          </p:cNvSpPr>
          <p:nvPr>
            <p:ph idx="1"/>
          </p:nvPr>
        </p:nvSpPr>
        <p:spPr/>
        <p:txBody>
          <a:bodyPr/>
          <a:lstStyle/>
          <a:p>
            <a:r>
              <a:rPr lang="en-US" b="1" dirty="0"/>
              <a:t>Question:</a:t>
            </a:r>
            <a:r>
              <a:rPr lang="en-US" dirty="0"/>
              <a:t> Do you see any problems? </a:t>
            </a:r>
          </a:p>
          <a:p>
            <a:endParaRPr lang="en-US" dirty="0"/>
          </a:p>
          <a:p>
            <a:pPr marL="457200" indent="-457200">
              <a:buFont typeface="Arial" charset="0"/>
              <a:buChar char="•"/>
            </a:pPr>
            <a:r>
              <a:rPr lang="en-US" dirty="0"/>
              <a:t>Still some overfitting if the trees are too large </a:t>
            </a:r>
          </a:p>
          <a:p>
            <a:pPr marL="457200" indent="-457200">
              <a:buFont typeface="Arial" charset="0"/>
              <a:buChar char="•"/>
            </a:pPr>
            <a:r>
              <a:rPr lang="en-US" dirty="0"/>
              <a:t>If trees are too shallow it can still </a:t>
            </a:r>
            <a:r>
              <a:rPr lang="en-US" dirty="0" err="1"/>
              <a:t>underfits</a:t>
            </a:r>
            <a:r>
              <a:rPr lang="en-US" dirty="0"/>
              <a:t>. </a:t>
            </a:r>
          </a:p>
          <a:p>
            <a:pPr marL="457200" indent="-457200">
              <a:buFont typeface="Arial" charset="0"/>
              <a:buChar char="•"/>
            </a:pPr>
            <a:r>
              <a:rPr lang="en-US" dirty="0" err="1"/>
              <a:t>Interperability</a:t>
            </a:r>
            <a:r>
              <a:rPr lang="en-US" dirty="0"/>
              <a:t> </a:t>
            </a:r>
          </a:p>
          <a:p>
            <a:pPr marL="457200" indent="-457200">
              <a:buFont typeface="Arial" charset="0"/>
              <a:buChar char="•"/>
            </a:pPr>
            <a:r>
              <a:rPr lang="en-US" dirty="0"/>
              <a:t>The </a:t>
            </a:r>
            <a:r>
              <a:rPr lang="en-US" b="1" dirty="0"/>
              <a:t>major drawback </a:t>
            </a:r>
            <a:r>
              <a:rPr lang="en-US" dirty="0"/>
              <a:t>of bagging (and other </a:t>
            </a:r>
            <a:r>
              <a:rPr lang="en-US" b="1" i="1" dirty="0"/>
              <a:t>ensemble methods </a:t>
            </a:r>
            <a:r>
              <a:rPr lang="en-US" dirty="0"/>
              <a:t>that we will study) is that the averaged model is no longer easily interpretable - i.e. one can no longer trace the ‘logic’ of an output through a series of decisions based on predictor values!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31</a:t>
            </a:fld>
            <a:endParaRPr lang="en-US"/>
          </a:p>
        </p:txBody>
      </p:sp>
    </p:spTree>
    <p:extLst>
      <p:ext uri="{BB962C8B-B14F-4D97-AF65-F5344CB8AC3E}">
        <p14:creationId xmlns:p14="http://schemas.microsoft.com/office/powerpoint/2010/main" val="107772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Case of </a:t>
            </a:r>
            <a:r>
              <a:rPr lang="en-US" dirty="0" err="1"/>
              <a:t>underfitting</a:t>
            </a:r>
            <a:r>
              <a:rPr lang="en-US" dirty="0"/>
              <a:t> </a:t>
            </a:r>
          </a:p>
        </p:txBody>
      </p:sp>
      <p:sp>
        <p:nvSpPr>
          <p:cNvPr id="4" name="Slide Number Placeholder 3"/>
          <p:cNvSpPr>
            <a:spLocks noGrp="1"/>
          </p:cNvSpPr>
          <p:nvPr>
            <p:ph type="sldNum" sz="quarter" idx="12"/>
          </p:nvPr>
        </p:nvSpPr>
        <p:spPr/>
        <p:txBody>
          <a:bodyPr/>
          <a:lstStyle/>
          <a:p>
            <a:fld id="{47445CB2-BF6F-6E49-AC61-7BDDE2E02F5B}" type="slidenum">
              <a:rPr lang="en-US" smtClean="0"/>
              <a:t>32</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12192000" cy="4064000"/>
          </a:xfrm>
          <a:prstGeom prst="rect">
            <a:avLst/>
          </a:prstGeom>
        </p:spPr>
      </p:pic>
    </p:spTree>
    <p:extLst>
      <p:ext uri="{BB962C8B-B14F-4D97-AF65-F5344CB8AC3E}">
        <p14:creationId xmlns:p14="http://schemas.microsoft.com/office/powerpoint/2010/main" val="335993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Case of </a:t>
            </a:r>
            <a:r>
              <a:rPr lang="en-US"/>
              <a:t>underfitting</a:t>
            </a:r>
            <a:r>
              <a:rPr lang="en-US" dirty="0"/>
              <a:t> </a:t>
            </a:r>
          </a:p>
        </p:txBody>
      </p:sp>
      <p:sp>
        <p:nvSpPr>
          <p:cNvPr id="4" name="Slide Number Placeholder 3"/>
          <p:cNvSpPr>
            <a:spLocks noGrp="1"/>
          </p:cNvSpPr>
          <p:nvPr>
            <p:ph type="sldNum" sz="quarter" idx="12"/>
          </p:nvPr>
        </p:nvSpPr>
        <p:spPr/>
        <p:txBody>
          <a:bodyPr/>
          <a:lstStyle/>
          <a:p>
            <a:fld id="{47445CB2-BF6F-6E49-AC61-7BDDE2E02F5B}" type="slidenum">
              <a:rPr lang="en-US" smtClean="0"/>
              <a:t>33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12192000" cy="4064000"/>
          </a:xfrm>
          <a:prstGeom prst="rect">
            <a:avLst/>
          </a:prstGeom>
        </p:spPr>
      </p:pic>
    </p:spTree>
    <p:extLst>
      <p:ext uri="{BB962C8B-B14F-4D97-AF65-F5344CB8AC3E}">
        <p14:creationId xmlns:p14="http://schemas.microsoft.com/office/powerpoint/2010/main" val="7784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p:sp>
        <p:nvSpPr>
          <p:cNvPr id="3" name="Content Placeholder 2"/>
          <p:cNvSpPr>
            <a:spLocks noGrp="1"/>
          </p:cNvSpPr>
          <p:nvPr>
            <p:ph idx="1"/>
          </p:nvPr>
        </p:nvSpPr>
        <p:spPr/>
        <p:txBody>
          <a:bodyPr/>
          <a:lstStyle/>
          <a:p>
            <a:r>
              <a:rPr lang="en-US" b="1" dirty="0"/>
              <a:t>Question:</a:t>
            </a:r>
            <a:r>
              <a:rPr lang="en-US" dirty="0"/>
              <a:t> Do you see any problems? </a:t>
            </a:r>
          </a:p>
          <a:p>
            <a:endParaRPr lang="en-US" dirty="0"/>
          </a:p>
          <a:p>
            <a:pPr marL="457200" indent="-457200">
              <a:buFont typeface="Arial" charset="0"/>
              <a:buChar char="•"/>
            </a:pPr>
            <a:r>
              <a:rPr lang="en-US" dirty="0"/>
              <a:t>Still some overfitting if the trees are too large </a:t>
            </a:r>
          </a:p>
          <a:p>
            <a:pPr marL="457200" indent="-457200">
              <a:buFont typeface="Arial" charset="0"/>
              <a:buChar char="•"/>
            </a:pPr>
            <a:r>
              <a:rPr lang="en-US" dirty="0"/>
              <a:t>If trees are too shallow it can still </a:t>
            </a:r>
            <a:r>
              <a:rPr lang="en-US" dirty="0" err="1"/>
              <a:t>underfits</a:t>
            </a:r>
            <a:r>
              <a:rPr lang="en-US" dirty="0"/>
              <a:t>. </a:t>
            </a:r>
          </a:p>
          <a:p>
            <a:pPr marL="457200" indent="-457200">
              <a:buFont typeface="Arial" charset="0"/>
              <a:buChar char="•"/>
            </a:pPr>
            <a:endParaRPr lang="en-US" dirty="0"/>
          </a:p>
          <a:p>
            <a:pPr algn="ctr"/>
            <a:r>
              <a:rPr lang="en-US" b="1" dirty="0">
                <a:solidFill>
                  <a:srgbClr val="C00000"/>
                </a:solidFill>
              </a:rPr>
              <a:t>Cross Validations </a:t>
            </a:r>
          </a:p>
          <a:p>
            <a:pPr algn="ctr"/>
            <a:endParaRPr lang="en-US" b="1" dirty="0">
              <a:solidFill>
                <a:srgbClr val="C00000"/>
              </a:solidFill>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34</a:t>
            </a:fld>
            <a:endParaRPr lang="en-US"/>
          </a:p>
        </p:txBody>
      </p:sp>
    </p:spTree>
    <p:extLst>
      <p:ext uri="{BB962C8B-B14F-4D97-AF65-F5344CB8AC3E}">
        <p14:creationId xmlns:p14="http://schemas.microsoft.com/office/powerpoint/2010/main" val="599128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Out-of-Bag Error</a:t>
            </a:r>
          </a:p>
        </p:txBody>
      </p:sp>
      <p:sp>
        <p:nvSpPr>
          <p:cNvPr id="3" name="Slide Number Placeholder 2"/>
          <p:cNvSpPr>
            <a:spLocks noGrp="1"/>
          </p:cNvSpPr>
          <p:nvPr>
            <p:ph type="sldNum" sz="quarter" idx="12"/>
          </p:nvPr>
        </p:nvSpPr>
        <p:spPr/>
        <p:txBody>
          <a:bodyPr/>
          <a:lstStyle/>
          <a:p>
            <a:fld id="{47445CB2-BF6F-6E49-AC61-7BDDE2E02F5B}" type="slidenum">
              <a:rPr lang="en-US" smtClean="0"/>
              <a:t>35</a:t>
            </a:fld>
            <a:endParaRPr lang="en-US"/>
          </a:p>
        </p:txBody>
      </p:sp>
    </p:spTree>
    <p:extLst>
      <p:ext uri="{BB962C8B-B14F-4D97-AF65-F5344CB8AC3E}">
        <p14:creationId xmlns:p14="http://schemas.microsoft.com/office/powerpoint/2010/main" val="104566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 </a:t>
            </a:r>
          </a:p>
        </p:txBody>
      </p:sp>
      <p:sp>
        <p:nvSpPr>
          <p:cNvPr id="4" name="Slide Number Placeholder 3"/>
          <p:cNvSpPr>
            <a:spLocks noGrp="1"/>
          </p:cNvSpPr>
          <p:nvPr>
            <p:ph type="sldNum" sz="quarter" idx="12"/>
          </p:nvPr>
        </p:nvSpPr>
        <p:spPr/>
        <p:txBody>
          <a:bodyPr/>
          <a:lstStyle/>
          <a:p>
            <a:fld id="{47445CB2-BF6F-6E49-AC61-7BDDE2E02F5B}" type="slidenum">
              <a:rPr lang="en-US" smtClean="0"/>
              <a:t>36</a:t>
            </a:fld>
            <a:endParaRPr lang="en-US"/>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1233124390"/>
                  </p:ext>
                </p:extLst>
              </p:nvPr>
            </p:nvGraphicFramePr>
            <p:xfrm>
              <a:off x="398275" y="2076863"/>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smtClean="0">
                                        <a:latin typeface="Cambria Math"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1</m:t>
                                    </m:r>
                                  </m:sub>
                                </m:sSub>
                              </m:oMath>
                            </m:oMathPara>
                          </a14:m>
                          <a:endParaRPr lang="en-US"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4</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4</m:t>
                                    </m:r>
                                  </m:sub>
                                </m:sSub>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5</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5</m:t>
                                    </m:r>
                                  </m:sub>
                                </m:sSub>
                              </m:oMath>
                            </m:oMathPara>
                          </a14:m>
                          <a:endParaRPr lang="en-US" dirty="0"/>
                        </a:p>
                      </a:txBody>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n</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n</m:t>
                                    </m:r>
                                  </m:sub>
                                </m:sSub>
                              </m:oMath>
                            </m:oMathPara>
                          </a14:m>
                          <a:endParaRPr 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233124390"/>
                  </p:ext>
                </p:extLst>
              </p:nvPr>
            </p:nvGraphicFramePr>
            <p:xfrm>
              <a:off x="398275" y="2076863"/>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2"/>
                          <a:stretch>
                            <a:fillRect l="-709" t="-106557" r="-102128" b="-677049"/>
                          </a:stretch>
                        </a:blipFill>
                      </a:tcPr>
                    </a:tc>
                    <a:tc>
                      <a:txBody>
                        <a:bodyPr/>
                        <a:lstStyle/>
                        <a:p>
                          <a:endParaRPr lang="en-US"/>
                        </a:p>
                      </a:txBody>
                      <a:tcPr>
                        <a:blipFill rotWithShape="0">
                          <a:blip r:embed="rId2"/>
                          <a:stretch>
                            <a:fillRect l="-101429" t="-106557" r="-2857" b="-677049"/>
                          </a:stretch>
                        </a:blipFill>
                      </a:tcPr>
                    </a:tc>
                  </a:tr>
                  <a:tr h="370840">
                    <a:tc>
                      <a:txBody>
                        <a:bodyPr/>
                        <a:lstStyle/>
                        <a:p>
                          <a:endParaRPr lang="en-US"/>
                        </a:p>
                      </a:txBody>
                      <a:tcPr>
                        <a:blipFill rotWithShape="0">
                          <a:blip r:embed="rId2"/>
                          <a:stretch>
                            <a:fillRect l="-709" t="-206557" r="-102128" b="-577049"/>
                          </a:stretch>
                        </a:blipFill>
                      </a:tcPr>
                    </a:tc>
                    <a:tc>
                      <a:txBody>
                        <a:bodyPr/>
                        <a:lstStyle/>
                        <a:p>
                          <a:endParaRPr lang="en-US"/>
                        </a:p>
                      </a:txBody>
                      <a:tcPr>
                        <a:blipFill rotWithShape="0">
                          <a:blip r:embed="rId2"/>
                          <a:stretch>
                            <a:fillRect l="-101429" t="-206557" r="-2857" b="-577049"/>
                          </a:stretch>
                        </a:blipFill>
                      </a:tcPr>
                    </a:tc>
                  </a:tr>
                  <a:tr h="370840">
                    <a:tc>
                      <a:txBody>
                        <a:bodyPr/>
                        <a:lstStyle/>
                        <a:p>
                          <a:endParaRPr lang="en-US"/>
                        </a:p>
                      </a:txBody>
                      <a:tcPr>
                        <a:blipFill rotWithShape="0">
                          <a:blip r:embed="rId2"/>
                          <a:stretch>
                            <a:fillRect l="-709" t="-306557" r="-102128" b="-477049"/>
                          </a:stretch>
                        </a:blipFill>
                      </a:tcPr>
                    </a:tc>
                    <a:tc>
                      <a:txBody>
                        <a:bodyPr/>
                        <a:lstStyle/>
                        <a:p>
                          <a:endParaRPr lang="en-US"/>
                        </a:p>
                      </a:txBody>
                      <a:tcPr>
                        <a:blipFill rotWithShape="0">
                          <a:blip r:embed="rId2"/>
                          <a:stretch>
                            <a:fillRect l="-101429" t="-306557" r="-2857" b="-477049"/>
                          </a:stretch>
                        </a:blipFill>
                      </a:tcPr>
                    </a:tc>
                  </a:tr>
                  <a:tr h="370840">
                    <a:tc>
                      <a:txBody>
                        <a:bodyPr/>
                        <a:lstStyle/>
                        <a:p>
                          <a:endParaRPr lang="en-US"/>
                        </a:p>
                      </a:txBody>
                      <a:tcPr>
                        <a:blipFill rotWithShape="0">
                          <a:blip r:embed="rId2"/>
                          <a:stretch>
                            <a:fillRect l="-709" t="-406557" r="-102128" b="-377049"/>
                          </a:stretch>
                        </a:blipFill>
                      </a:tcPr>
                    </a:tc>
                    <a:tc>
                      <a:txBody>
                        <a:bodyPr/>
                        <a:lstStyle/>
                        <a:p>
                          <a:endParaRPr lang="en-US"/>
                        </a:p>
                      </a:txBody>
                      <a:tcPr>
                        <a:blipFill rotWithShape="0">
                          <a:blip r:embed="rId2"/>
                          <a:stretch>
                            <a:fillRect l="-101429" t="-406557" r="-2857" b="-377049"/>
                          </a:stretch>
                        </a:blipFill>
                      </a:tcPr>
                    </a:tc>
                  </a:tr>
                  <a:tr h="370840">
                    <a:tc>
                      <a:txBody>
                        <a:bodyPr/>
                        <a:lstStyle/>
                        <a:p>
                          <a:endParaRPr lang="en-US"/>
                        </a:p>
                      </a:txBody>
                      <a:tcPr>
                        <a:blipFill rotWithShape="0">
                          <a:blip r:embed="rId2"/>
                          <a:stretch>
                            <a:fillRect l="-709" t="-506557" r="-102128" b="-277049"/>
                          </a:stretch>
                        </a:blipFill>
                      </a:tcPr>
                    </a:tc>
                    <a:tc>
                      <a:txBody>
                        <a:bodyPr/>
                        <a:lstStyle/>
                        <a:p>
                          <a:endParaRPr lang="en-US"/>
                        </a:p>
                      </a:txBody>
                      <a:tcPr>
                        <a:blipFill rotWithShape="0">
                          <a:blip r:embed="rId2"/>
                          <a:stretch>
                            <a:fillRect l="-101429" t="-506557" r="-2857" b="-277049"/>
                          </a:stretch>
                        </a:blipFill>
                      </a:tcPr>
                    </a:tc>
                  </a:tr>
                  <a:tr h="640080">
                    <a:tc>
                      <a:txBody>
                        <a:bodyPr/>
                        <a:lstStyle/>
                        <a:p>
                          <a:endParaRPr lang="en-US"/>
                        </a:p>
                      </a:txBody>
                      <a:tcPr>
                        <a:blipFill rotWithShape="0">
                          <a:blip r:embed="rId2"/>
                          <a:stretch>
                            <a:fillRect l="-709" t="-352381" r="-102128" b="-60952"/>
                          </a:stretch>
                        </a:blipFill>
                      </a:tcPr>
                    </a:tc>
                    <a:tc>
                      <a:txBody>
                        <a:bodyPr/>
                        <a:lstStyle/>
                        <a:p>
                          <a:endParaRPr lang="en-US"/>
                        </a:p>
                      </a:txBody>
                      <a:tcPr>
                        <a:blipFill rotWithShape="0">
                          <a:blip r:embed="rId2"/>
                          <a:stretch>
                            <a:fillRect l="-101429" t="-352381" r="-2857" b="-60952"/>
                          </a:stretch>
                        </a:blipFill>
                      </a:tcPr>
                    </a:tc>
                  </a:tr>
                  <a:tr h="370840">
                    <a:tc>
                      <a:txBody>
                        <a:bodyPr/>
                        <a:lstStyle/>
                        <a:p>
                          <a:endParaRPr lang="en-US"/>
                        </a:p>
                      </a:txBody>
                      <a:tcPr>
                        <a:blipFill rotWithShape="0">
                          <a:blip r:embed="rId2"/>
                          <a:stretch>
                            <a:fillRect l="-709" t="-778689" r="-102128" b="-4918"/>
                          </a:stretch>
                        </a:blipFill>
                      </a:tcPr>
                    </a:tc>
                    <a:tc>
                      <a:txBody>
                        <a:bodyPr/>
                        <a:lstStyle/>
                        <a:p>
                          <a:endParaRPr lang="en-US"/>
                        </a:p>
                      </a:txBody>
                      <a:tcPr>
                        <a:blipFill rotWithShape="0">
                          <a:blip r:embed="rId2"/>
                          <a:stretch>
                            <a:fillRect l="-101429" t="-778689" r="-2857" b="-4918"/>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26851726"/>
                  </p:ext>
                </p:extLst>
              </p:nvPr>
            </p:nvGraphicFramePr>
            <p:xfrm>
              <a:off x="3866321" y="2076863"/>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4</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4</m:t>
                                    </m:r>
                                  </m:sub>
                                </m:sSub>
                              </m:oMath>
                            </m:oMathPara>
                          </a14:m>
                          <a:endParaRPr lang="en-US"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14</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14</m:t>
                                    </m:r>
                                  </m:sub>
                                </m:sSub>
                              </m:oMath>
                            </m:oMathPara>
                          </a14:m>
                          <a:endParaRPr lang="en-US"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1</m:t>
                                    </m:r>
                                  </m:sub>
                                </m:sSub>
                              </m:oMath>
                            </m:oMathPara>
                          </a14:m>
                          <a:endParaRPr lang="en-US" dirty="0"/>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35</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35</m:t>
                                    </m:r>
                                  </m:sub>
                                </m:sSub>
                              </m:oMath>
                            </m:oMathPara>
                          </a14:m>
                          <a:endParaRPr lang="en-US" dirty="0"/>
                        </a:p>
                      </a:txBody>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k</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k</m:t>
                                    </m:r>
                                  </m:sub>
                                </m:sSub>
                              </m:oMath>
                            </m:oMathPara>
                          </a14:m>
                          <a:endParaRPr 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26851726"/>
                  </p:ext>
                </p:extLst>
              </p:nvPr>
            </p:nvGraphicFramePr>
            <p:xfrm>
              <a:off x="3866321" y="2076863"/>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3"/>
                          <a:stretch>
                            <a:fillRect l="-714" t="-106557" r="-103571" b="-677049"/>
                          </a:stretch>
                        </a:blipFill>
                      </a:tcPr>
                    </a:tc>
                    <a:tc>
                      <a:txBody>
                        <a:bodyPr/>
                        <a:lstStyle/>
                        <a:p>
                          <a:endParaRPr lang="en-US"/>
                        </a:p>
                      </a:txBody>
                      <a:tcPr>
                        <a:blipFill rotWithShape="0">
                          <a:blip r:embed="rId3"/>
                          <a:stretch>
                            <a:fillRect l="-100714" t="-106557" r="-3571" b="-677049"/>
                          </a:stretch>
                        </a:blipFill>
                      </a:tcPr>
                    </a:tc>
                  </a:tr>
                  <a:tr h="370840">
                    <a:tc>
                      <a:txBody>
                        <a:bodyPr/>
                        <a:lstStyle/>
                        <a:p>
                          <a:endParaRPr lang="en-US"/>
                        </a:p>
                      </a:txBody>
                      <a:tcPr>
                        <a:blipFill rotWithShape="0">
                          <a:blip r:embed="rId3"/>
                          <a:stretch>
                            <a:fillRect l="-714" t="-206557" r="-103571" b="-577049"/>
                          </a:stretch>
                        </a:blipFill>
                      </a:tcPr>
                    </a:tc>
                    <a:tc>
                      <a:txBody>
                        <a:bodyPr/>
                        <a:lstStyle/>
                        <a:p>
                          <a:endParaRPr lang="en-US"/>
                        </a:p>
                      </a:txBody>
                      <a:tcPr>
                        <a:blipFill rotWithShape="0">
                          <a:blip r:embed="rId3"/>
                          <a:stretch>
                            <a:fillRect l="-100714" t="-206557" r="-3571" b="-577049"/>
                          </a:stretch>
                        </a:blipFill>
                      </a:tcPr>
                    </a:tc>
                  </a:tr>
                  <a:tr h="370840">
                    <a:tc>
                      <a:txBody>
                        <a:bodyPr/>
                        <a:lstStyle/>
                        <a:p>
                          <a:endParaRPr lang="en-US"/>
                        </a:p>
                      </a:txBody>
                      <a:tcPr>
                        <a:blipFill rotWithShape="0">
                          <a:blip r:embed="rId3"/>
                          <a:stretch>
                            <a:fillRect l="-714" t="-306557" r="-103571" b="-477049"/>
                          </a:stretch>
                        </a:blipFill>
                      </a:tcPr>
                    </a:tc>
                    <a:tc>
                      <a:txBody>
                        <a:bodyPr/>
                        <a:lstStyle/>
                        <a:p>
                          <a:endParaRPr lang="en-US"/>
                        </a:p>
                      </a:txBody>
                      <a:tcPr>
                        <a:blipFill rotWithShape="0">
                          <a:blip r:embed="rId3"/>
                          <a:stretch>
                            <a:fillRect l="-100714" t="-306557" r="-3571" b="-477049"/>
                          </a:stretch>
                        </a:blipFill>
                      </a:tcPr>
                    </a:tc>
                  </a:tr>
                  <a:tr h="370840">
                    <a:tc>
                      <a:txBody>
                        <a:bodyPr/>
                        <a:lstStyle/>
                        <a:p>
                          <a:endParaRPr lang="en-US"/>
                        </a:p>
                      </a:txBody>
                      <a:tcPr>
                        <a:blipFill rotWithShape="0">
                          <a:blip r:embed="rId3"/>
                          <a:stretch>
                            <a:fillRect l="-714" t="-406557" r="-103571" b="-377049"/>
                          </a:stretch>
                        </a:blipFill>
                      </a:tcPr>
                    </a:tc>
                    <a:tc>
                      <a:txBody>
                        <a:bodyPr/>
                        <a:lstStyle/>
                        <a:p>
                          <a:endParaRPr lang="en-US"/>
                        </a:p>
                      </a:txBody>
                      <a:tcPr>
                        <a:blipFill rotWithShape="0">
                          <a:blip r:embed="rId3"/>
                          <a:stretch>
                            <a:fillRect l="-100714" t="-406557" r="-3571" b="-377049"/>
                          </a:stretch>
                        </a:blipFill>
                      </a:tcPr>
                    </a:tc>
                  </a:tr>
                  <a:tr h="370840">
                    <a:tc>
                      <a:txBody>
                        <a:bodyPr/>
                        <a:lstStyle/>
                        <a:p>
                          <a:endParaRPr lang="en-US"/>
                        </a:p>
                      </a:txBody>
                      <a:tcPr>
                        <a:blipFill rotWithShape="0">
                          <a:blip r:embed="rId3"/>
                          <a:stretch>
                            <a:fillRect l="-714" t="-506557" r="-103571" b="-277049"/>
                          </a:stretch>
                        </a:blipFill>
                      </a:tcPr>
                    </a:tc>
                    <a:tc>
                      <a:txBody>
                        <a:bodyPr/>
                        <a:lstStyle/>
                        <a:p>
                          <a:endParaRPr lang="en-US"/>
                        </a:p>
                      </a:txBody>
                      <a:tcPr>
                        <a:blipFill rotWithShape="0">
                          <a:blip r:embed="rId3"/>
                          <a:stretch>
                            <a:fillRect l="-100714" t="-506557" r="-3571" b="-277049"/>
                          </a:stretch>
                        </a:blipFill>
                      </a:tcPr>
                    </a:tc>
                  </a:tr>
                  <a:tr h="640080">
                    <a:tc>
                      <a:txBody>
                        <a:bodyPr/>
                        <a:lstStyle/>
                        <a:p>
                          <a:endParaRPr lang="en-US"/>
                        </a:p>
                      </a:txBody>
                      <a:tcPr>
                        <a:blipFill rotWithShape="0">
                          <a:blip r:embed="rId3"/>
                          <a:stretch>
                            <a:fillRect l="-714" t="-352381" r="-103571" b="-60952"/>
                          </a:stretch>
                        </a:blipFill>
                      </a:tcPr>
                    </a:tc>
                    <a:tc>
                      <a:txBody>
                        <a:bodyPr/>
                        <a:lstStyle/>
                        <a:p>
                          <a:endParaRPr lang="en-US"/>
                        </a:p>
                      </a:txBody>
                      <a:tcPr>
                        <a:blipFill rotWithShape="0">
                          <a:blip r:embed="rId3"/>
                          <a:stretch>
                            <a:fillRect l="-100714" t="-352381" r="-3571" b="-60952"/>
                          </a:stretch>
                        </a:blipFill>
                      </a:tcPr>
                    </a:tc>
                  </a:tr>
                  <a:tr h="370840">
                    <a:tc>
                      <a:txBody>
                        <a:bodyPr/>
                        <a:lstStyle/>
                        <a:p>
                          <a:endParaRPr lang="en-US"/>
                        </a:p>
                      </a:txBody>
                      <a:tcPr>
                        <a:blipFill rotWithShape="0">
                          <a:blip r:embed="rId3"/>
                          <a:stretch>
                            <a:fillRect l="-714" t="-778689" r="-103571" b="-4918"/>
                          </a:stretch>
                        </a:blipFill>
                      </a:tcPr>
                    </a:tc>
                    <a:tc>
                      <a:txBody>
                        <a:bodyPr/>
                        <a:lstStyle/>
                        <a:p>
                          <a:endParaRPr lang="en-US"/>
                        </a:p>
                      </a:txBody>
                      <a:tcPr>
                        <a:blipFill rotWithShape="0">
                          <a:blip r:embed="rId3"/>
                          <a:stretch>
                            <a:fillRect l="-100714" t="-778689" r="-3571" b="-4918"/>
                          </a:stretch>
                        </a:blipFill>
                      </a:tcPr>
                    </a:tc>
                  </a:tr>
                </a:tbl>
              </a:graphicData>
            </a:graphic>
          </p:graphicFrame>
        </mc:Fallback>
      </mc:AlternateContent>
      <p:sp>
        <p:nvSpPr>
          <p:cNvPr id="12" name="Right Arrow 11"/>
          <p:cNvSpPr/>
          <p:nvPr/>
        </p:nvSpPr>
        <p:spPr>
          <a:xfrm>
            <a:off x="5751758" y="3375431"/>
            <a:ext cx="1090622" cy="633745"/>
          </a:xfrm>
          <a:prstGeom prst="rightArrow">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16" name="Picture 15"/>
          <p:cNvPicPr>
            <a:picLocks noChangeAspect="1"/>
          </p:cNvPicPr>
          <p:nvPr/>
        </p:nvPicPr>
        <p:blipFill>
          <a:blip r:embed="rId4"/>
          <a:stretch>
            <a:fillRect/>
          </a:stretch>
        </p:blipFill>
        <p:spPr>
          <a:xfrm>
            <a:off x="6842380" y="2499011"/>
            <a:ext cx="2737942" cy="2386584"/>
          </a:xfrm>
          <a:prstGeom prst="rect">
            <a:avLst/>
          </a:prstGeom>
        </p:spPr>
      </p:pic>
      <mc:AlternateContent xmlns:mc="http://schemas.openxmlformats.org/markup-compatibility/2006" xmlns:a14="http://schemas.microsoft.com/office/drawing/2010/main">
        <mc:Choice Requires="a14">
          <p:graphicFrame>
            <p:nvGraphicFramePr>
              <p:cNvPr id="17" name="Table 16"/>
              <p:cNvGraphicFramePr>
                <a:graphicFrameLocks noGrp="1"/>
              </p:cNvGraphicFramePr>
              <p:nvPr>
                <p:extLst>
                  <p:ext uri="{D42A27DB-BD31-4B8C-83A1-F6EECF244321}">
                    <p14:modId xmlns:p14="http://schemas.microsoft.com/office/powerpoint/2010/main" val="1891435987"/>
                  </p:ext>
                </p:extLst>
              </p:nvPr>
            </p:nvGraphicFramePr>
            <p:xfrm>
              <a:off x="9920831" y="2076862"/>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smtClean="0">
                                        <a:latin typeface="Cambria Math" charset="0"/>
                                      </a:rPr>
                                      <m:t>1</m:t>
                                    </m:r>
                                  </m:sub>
                                </m:sSub>
                              </m:oMath>
                            </m:oMathPara>
                          </a14:m>
                          <a:endParaRPr lang="en-US"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1</m:t>
                                    </m:r>
                                  </m:sub>
                                </m:sSub>
                              </m:oMath>
                            </m:oMathPara>
                          </a14:m>
                          <a:endParaRPr lang="en-US" dirty="0"/>
                        </a:p>
                      </a:txBody>
                      <a:tcPr>
                        <a:solidFill>
                          <a:schemeClr val="accent3">
                            <a:lumMod val="60000"/>
                            <a:lumOff val="40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2</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solidFill>
                          <a:schemeClr val="accent3">
                            <a:lumMod val="60000"/>
                            <a:lumOff val="40000"/>
                          </a:schemeClr>
                        </a:solidFill>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4</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4</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5</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5</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n</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n</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7"/>
                      </a:ext>
                    </a:extLst>
                  </a:tr>
                </a:tbl>
              </a:graphicData>
            </a:graphic>
          </p:graphicFrame>
        </mc:Choice>
        <mc:Fallback xmlns="">
          <p:graphicFrame>
            <p:nvGraphicFramePr>
              <p:cNvPr id="17" name="Table 16"/>
              <p:cNvGraphicFramePr>
                <a:graphicFrameLocks noGrp="1"/>
              </p:cNvGraphicFramePr>
              <p:nvPr>
                <p:extLst>
                  <p:ext uri="{D42A27DB-BD31-4B8C-83A1-F6EECF244321}">
                    <p14:modId xmlns:p14="http://schemas.microsoft.com/office/powerpoint/2010/main" val="1891435987"/>
                  </p:ext>
                </p:extLst>
              </p:nvPr>
            </p:nvGraphicFramePr>
            <p:xfrm>
              <a:off x="9920831" y="2076862"/>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5"/>
                          <a:stretch>
                            <a:fillRect l="-709" t="-106557" r="-102128" b="-677049"/>
                          </a:stretch>
                        </a:blipFill>
                      </a:tcPr>
                    </a:tc>
                    <a:tc>
                      <a:txBody>
                        <a:bodyPr/>
                        <a:lstStyle/>
                        <a:p>
                          <a:endParaRPr lang="en-US"/>
                        </a:p>
                      </a:txBody>
                      <a:tcPr>
                        <a:blipFill rotWithShape="0">
                          <a:blip r:embed="rId5"/>
                          <a:stretch>
                            <a:fillRect l="-101429" t="-106557" r="-2857" b="-677049"/>
                          </a:stretch>
                        </a:blipFill>
                      </a:tcPr>
                    </a:tc>
                  </a:tr>
                  <a:tr h="370840">
                    <a:tc>
                      <a:txBody>
                        <a:bodyPr/>
                        <a:lstStyle/>
                        <a:p>
                          <a:endParaRPr lang="en-US"/>
                        </a:p>
                      </a:txBody>
                      <a:tcPr>
                        <a:blipFill rotWithShape="0">
                          <a:blip r:embed="rId5"/>
                          <a:stretch>
                            <a:fillRect l="-709" t="-206557" r="-102128" b="-577049"/>
                          </a:stretch>
                        </a:blipFill>
                      </a:tcPr>
                    </a:tc>
                    <a:tc>
                      <a:txBody>
                        <a:bodyPr/>
                        <a:lstStyle/>
                        <a:p>
                          <a:endParaRPr lang="en-US"/>
                        </a:p>
                      </a:txBody>
                      <a:tcPr>
                        <a:blipFill rotWithShape="0">
                          <a:blip r:embed="rId5"/>
                          <a:stretch>
                            <a:fillRect l="-101429" t="-206557" r="-2857" b="-577049"/>
                          </a:stretch>
                        </a:blipFill>
                      </a:tcPr>
                    </a:tc>
                  </a:tr>
                  <a:tr h="370840">
                    <a:tc>
                      <a:txBody>
                        <a:bodyPr/>
                        <a:lstStyle/>
                        <a:p>
                          <a:endParaRPr lang="en-US"/>
                        </a:p>
                      </a:txBody>
                      <a:tcPr>
                        <a:blipFill rotWithShape="0">
                          <a:blip r:embed="rId5"/>
                          <a:stretch>
                            <a:fillRect l="-709" t="-306557" r="-102128" b="-477049"/>
                          </a:stretch>
                        </a:blipFill>
                      </a:tcPr>
                    </a:tc>
                    <a:tc>
                      <a:txBody>
                        <a:bodyPr/>
                        <a:lstStyle/>
                        <a:p>
                          <a:endParaRPr lang="en-US"/>
                        </a:p>
                      </a:txBody>
                      <a:tcPr>
                        <a:blipFill rotWithShape="0">
                          <a:blip r:embed="rId5"/>
                          <a:stretch>
                            <a:fillRect l="-101429" t="-306557" r="-2857" b="-477049"/>
                          </a:stretch>
                        </a:blipFill>
                      </a:tcPr>
                    </a:tc>
                  </a:tr>
                  <a:tr h="370840">
                    <a:tc>
                      <a:txBody>
                        <a:bodyPr/>
                        <a:lstStyle/>
                        <a:p>
                          <a:endParaRPr lang="en-US"/>
                        </a:p>
                      </a:txBody>
                      <a:tcPr>
                        <a:blipFill rotWithShape="0">
                          <a:blip r:embed="rId5"/>
                          <a:stretch>
                            <a:fillRect l="-709" t="-406557" r="-102128" b="-377049"/>
                          </a:stretch>
                        </a:blipFill>
                      </a:tcPr>
                    </a:tc>
                    <a:tc>
                      <a:txBody>
                        <a:bodyPr/>
                        <a:lstStyle/>
                        <a:p>
                          <a:endParaRPr lang="en-US"/>
                        </a:p>
                      </a:txBody>
                      <a:tcPr>
                        <a:blipFill rotWithShape="0">
                          <a:blip r:embed="rId5"/>
                          <a:stretch>
                            <a:fillRect l="-101429" t="-406557" r="-2857" b="-377049"/>
                          </a:stretch>
                        </a:blipFill>
                      </a:tcPr>
                    </a:tc>
                  </a:tr>
                  <a:tr h="370840">
                    <a:tc>
                      <a:txBody>
                        <a:bodyPr/>
                        <a:lstStyle/>
                        <a:p>
                          <a:endParaRPr lang="en-US"/>
                        </a:p>
                      </a:txBody>
                      <a:tcPr>
                        <a:blipFill rotWithShape="0">
                          <a:blip r:embed="rId5"/>
                          <a:stretch>
                            <a:fillRect l="-709" t="-506557" r="-102128" b="-277049"/>
                          </a:stretch>
                        </a:blipFill>
                      </a:tcPr>
                    </a:tc>
                    <a:tc>
                      <a:txBody>
                        <a:bodyPr/>
                        <a:lstStyle/>
                        <a:p>
                          <a:endParaRPr lang="en-US"/>
                        </a:p>
                      </a:txBody>
                      <a:tcPr>
                        <a:blipFill rotWithShape="0">
                          <a:blip r:embed="rId5"/>
                          <a:stretch>
                            <a:fillRect l="-101429" t="-506557" r="-2857" b="-277049"/>
                          </a:stretch>
                        </a:blipFill>
                      </a:tcPr>
                    </a:tc>
                  </a:tr>
                  <a:tr h="640080">
                    <a:tc>
                      <a:txBody>
                        <a:bodyPr/>
                        <a:lstStyle/>
                        <a:p>
                          <a:endParaRPr lang="en-US"/>
                        </a:p>
                      </a:txBody>
                      <a:tcPr>
                        <a:blipFill rotWithShape="0">
                          <a:blip r:embed="rId5"/>
                          <a:stretch>
                            <a:fillRect l="-709" t="-352381" r="-102128" b="-60952"/>
                          </a:stretch>
                        </a:blipFill>
                      </a:tcPr>
                    </a:tc>
                    <a:tc>
                      <a:txBody>
                        <a:bodyPr/>
                        <a:lstStyle/>
                        <a:p>
                          <a:endParaRPr lang="en-US"/>
                        </a:p>
                      </a:txBody>
                      <a:tcPr>
                        <a:blipFill rotWithShape="0">
                          <a:blip r:embed="rId5"/>
                          <a:stretch>
                            <a:fillRect l="-101429" t="-352381" r="-2857" b="-60952"/>
                          </a:stretch>
                        </a:blipFill>
                      </a:tcPr>
                    </a:tc>
                  </a:tr>
                  <a:tr h="370840">
                    <a:tc>
                      <a:txBody>
                        <a:bodyPr/>
                        <a:lstStyle/>
                        <a:p>
                          <a:endParaRPr lang="en-US"/>
                        </a:p>
                      </a:txBody>
                      <a:tcPr>
                        <a:blipFill rotWithShape="0">
                          <a:blip r:embed="rId5"/>
                          <a:stretch>
                            <a:fillRect l="-709" t="-778689" r="-102128" b="-4918"/>
                          </a:stretch>
                        </a:blipFill>
                      </a:tcPr>
                    </a:tc>
                    <a:tc>
                      <a:txBody>
                        <a:bodyPr/>
                        <a:lstStyle/>
                        <a:p>
                          <a:endParaRPr lang="en-US"/>
                        </a:p>
                      </a:txBody>
                      <a:tcPr>
                        <a:blipFill rotWithShape="0">
                          <a:blip r:embed="rId5"/>
                          <a:stretch>
                            <a:fillRect l="-101429" t="-778689" r="-2857" b="-4918"/>
                          </a:stretch>
                        </a:blipFill>
                      </a:tcPr>
                    </a:tc>
                  </a:tr>
                </a:tbl>
              </a:graphicData>
            </a:graphic>
          </p:graphicFrame>
        </mc:Fallback>
      </mc:AlternateContent>
      <p:sp>
        <p:nvSpPr>
          <p:cNvPr id="18" name="Rectangle 17"/>
          <p:cNvSpPr/>
          <p:nvPr/>
        </p:nvSpPr>
        <p:spPr>
          <a:xfrm>
            <a:off x="6945128" y="1345668"/>
            <a:ext cx="1726755" cy="369332"/>
          </a:xfrm>
          <a:prstGeom prst="rect">
            <a:avLst/>
          </a:prstGeom>
          <a:solidFill>
            <a:schemeClr val="tx2">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Decision Tree 1</a:t>
            </a:r>
          </a:p>
        </p:txBody>
      </p:sp>
      <p:sp>
        <p:nvSpPr>
          <p:cNvPr id="19" name="Rectangle 18"/>
          <p:cNvSpPr/>
          <p:nvPr/>
        </p:nvSpPr>
        <p:spPr>
          <a:xfrm>
            <a:off x="3435128" y="1345668"/>
            <a:ext cx="2316630" cy="369332"/>
          </a:xfrm>
          <a:prstGeom prst="rect">
            <a:avLst/>
          </a:prstGeom>
          <a:solidFill>
            <a:schemeClr val="tx2">
              <a:lumMod val="20000"/>
              <a:lumOff val="80000"/>
            </a:schemeClr>
          </a:solidFill>
        </p:spPr>
        <p:txBody>
          <a:bodyPr wrap="square">
            <a:spAutoFit/>
          </a:bodyPr>
          <a:lstStyle/>
          <a:p>
            <a:pPr algn="ctr"/>
            <a:r>
              <a:rPr lang="en-US" dirty="0">
                <a:solidFill>
                  <a:sysClr val="windowText" lastClr="000000"/>
                </a:solidFill>
                <a:latin typeface="Karla" charset="0"/>
                <a:ea typeface="Karla" charset="0"/>
                <a:cs typeface="Karla" charset="0"/>
              </a:rPr>
              <a:t>Bootstrap Sample 1</a:t>
            </a:r>
          </a:p>
        </p:txBody>
      </p:sp>
      <p:sp>
        <p:nvSpPr>
          <p:cNvPr id="20" name="Right Arrow 19"/>
          <p:cNvSpPr/>
          <p:nvPr/>
        </p:nvSpPr>
        <p:spPr>
          <a:xfrm>
            <a:off x="2415053" y="3375430"/>
            <a:ext cx="1090622" cy="633745"/>
          </a:xfrm>
          <a:prstGeom prst="rightArrow">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1" name="Rectangle 20"/>
          <p:cNvSpPr/>
          <p:nvPr/>
        </p:nvSpPr>
        <p:spPr>
          <a:xfrm>
            <a:off x="349292" y="1345668"/>
            <a:ext cx="1629129" cy="369332"/>
          </a:xfrm>
          <a:prstGeom prst="rect">
            <a:avLst/>
          </a:prstGeom>
          <a:solidFill>
            <a:schemeClr val="tx2">
              <a:lumMod val="20000"/>
              <a:lumOff val="80000"/>
            </a:schemeClr>
          </a:solidFill>
        </p:spPr>
        <p:txBody>
          <a:bodyPr wrap="square">
            <a:spAutoFit/>
          </a:bodyPr>
          <a:lstStyle/>
          <a:p>
            <a:pPr algn="ctr"/>
            <a:r>
              <a:rPr lang="en-US">
                <a:solidFill>
                  <a:sysClr val="windowText" lastClr="000000"/>
                </a:solidFill>
                <a:latin typeface="Karla" charset="0"/>
                <a:ea typeface="Karla" charset="0"/>
                <a:cs typeface="Karla" charset="0"/>
              </a:rPr>
              <a:t>Original Data</a:t>
            </a:r>
            <a:endParaRPr lang="en-US" dirty="0">
              <a:solidFill>
                <a:sysClr val="windowText" lastClr="000000"/>
              </a:solidFill>
              <a:latin typeface="Karla" charset="0"/>
              <a:ea typeface="Karla" charset="0"/>
              <a:cs typeface="Karla" charset="0"/>
            </a:endParaRPr>
          </a:p>
        </p:txBody>
      </p:sp>
      <p:sp>
        <p:nvSpPr>
          <p:cNvPr id="22" name="Rectangle 21"/>
          <p:cNvSpPr/>
          <p:nvPr/>
        </p:nvSpPr>
        <p:spPr>
          <a:xfrm>
            <a:off x="9446072" y="1352002"/>
            <a:ext cx="2565126" cy="369332"/>
          </a:xfrm>
          <a:prstGeom prst="rect">
            <a:avLst/>
          </a:prstGeom>
          <a:solidFill>
            <a:schemeClr val="tx2">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Used and unused data</a:t>
            </a:r>
          </a:p>
        </p:txBody>
      </p:sp>
    </p:spTree>
    <p:extLst>
      <p:ext uri="{BB962C8B-B14F-4D97-AF65-F5344CB8AC3E}">
        <p14:creationId xmlns:p14="http://schemas.microsoft.com/office/powerpoint/2010/main" val="54196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19" grpId="0" animBg="1"/>
      <p:bldP spid="20" grpId="0" animBg="1"/>
      <p:bldP spid="21" grpId="0" animBg="1"/>
      <p:bldP spid="2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 </a:t>
            </a:r>
          </a:p>
        </p:txBody>
      </p:sp>
      <p:sp>
        <p:nvSpPr>
          <p:cNvPr id="4" name="Slide Number Placeholder 3"/>
          <p:cNvSpPr>
            <a:spLocks noGrp="1"/>
          </p:cNvSpPr>
          <p:nvPr>
            <p:ph type="sldNum" sz="quarter" idx="12"/>
          </p:nvPr>
        </p:nvSpPr>
        <p:spPr/>
        <p:txBody>
          <a:bodyPr/>
          <a:lstStyle/>
          <a:p>
            <a:fld id="{47445CB2-BF6F-6E49-AC61-7BDDE2E02F5B}" type="slidenum">
              <a:rPr lang="en-US" smtClean="0"/>
              <a:t>37</a:t>
            </a:fld>
            <a:endParaRPr lang="en-US"/>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1233124390"/>
                  </p:ext>
                </p:extLst>
              </p:nvPr>
            </p:nvGraphicFramePr>
            <p:xfrm>
              <a:off x="398275" y="2076863"/>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smtClean="0">
                                        <a:latin typeface="Cambria Math"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1</m:t>
                                    </m:r>
                                  </m:sub>
                                </m:sSub>
                              </m:oMath>
                            </m:oMathPara>
                          </a14:m>
                          <a:endParaRPr lang="en-US"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4</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4</m:t>
                                    </m:r>
                                  </m:sub>
                                </m:sSub>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5</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5</m:t>
                                    </m:r>
                                  </m:sub>
                                </m:sSub>
                              </m:oMath>
                            </m:oMathPara>
                          </a14:m>
                          <a:endParaRPr lang="en-US" dirty="0"/>
                        </a:p>
                      </a:txBody>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n</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n</m:t>
                                    </m:r>
                                  </m:sub>
                                </m:sSub>
                              </m:oMath>
                            </m:oMathPara>
                          </a14:m>
                          <a:endParaRPr 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233124390"/>
                  </p:ext>
                </p:extLst>
              </p:nvPr>
            </p:nvGraphicFramePr>
            <p:xfrm>
              <a:off x="398275" y="2076863"/>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2"/>
                          <a:stretch>
                            <a:fillRect l="-709" t="-106557" r="-102128" b="-677049"/>
                          </a:stretch>
                        </a:blipFill>
                      </a:tcPr>
                    </a:tc>
                    <a:tc>
                      <a:txBody>
                        <a:bodyPr/>
                        <a:lstStyle/>
                        <a:p>
                          <a:endParaRPr lang="en-US"/>
                        </a:p>
                      </a:txBody>
                      <a:tcPr>
                        <a:blipFill rotWithShape="0">
                          <a:blip r:embed="rId2"/>
                          <a:stretch>
                            <a:fillRect l="-101429" t="-106557" r="-2857" b="-677049"/>
                          </a:stretch>
                        </a:blipFill>
                      </a:tcPr>
                    </a:tc>
                  </a:tr>
                  <a:tr h="370840">
                    <a:tc>
                      <a:txBody>
                        <a:bodyPr/>
                        <a:lstStyle/>
                        <a:p>
                          <a:endParaRPr lang="en-US"/>
                        </a:p>
                      </a:txBody>
                      <a:tcPr>
                        <a:blipFill rotWithShape="0">
                          <a:blip r:embed="rId2"/>
                          <a:stretch>
                            <a:fillRect l="-709" t="-206557" r="-102128" b="-577049"/>
                          </a:stretch>
                        </a:blipFill>
                      </a:tcPr>
                    </a:tc>
                    <a:tc>
                      <a:txBody>
                        <a:bodyPr/>
                        <a:lstStyle/>
                        <a:p>
                          <a:endParaRPr lang="en-US"/>
                        </a:p>
                      </a:txBody>
                      <a:tcPr>
                        <a:blipFill rotWithShape="0">
                          <a:blip r:embed="rId2"/>
                          <a:stretch>
                            <a:fillRect l="-101429" t="-206557" r="-2857" b="-577049"/>
                          </a:stretch>
                        </a:blipFill>
                      </a:tcPr>
                    </a:tc>
                  </a:tr>
                  <a:tr h="370840">
                    <a:tc>
                      <a:txBody>
                        <a:bodyPr/>
                        <a:lstStyle/>
                        <a:p>
                          <a:endParaRPr lang="en-US"/>
                        </a:p>
                      </a:txBody>
                      <a:tcPr>
                        <a:blipFill rotWithShape="0">
                          <a:blip r:embed="rId2"/>
                          <a:stretch>
                            <a:fillRect l="-709" t="-306557" r="-102128" b="-477049"/>
                          </a:stretch>
                        </a:blipFill>
                      </a:tcPr>
                    </a:tc>
                    <a:tc>
                      <a:txBody>
                        <a:bodyPr/>
                        <a:lstStyle/>
                        <a:p>
                          <a:endParaRPr lang="en-US"/>
                        </a:p>
                      </a:txBody>
                      <a:tcPr>
                        <a:blipFill rotWithShape="0">
                          <a:blip r:embed="rId2"/>
                          <a:stretch>
                            <a:fillRect l="-101429" t="-306557" r="-2857" b="-477049"/>
                          </a:stretch>
                        </a:blipFill>
                      </a:tcPr>
                    </a:tc>
                  </a:tr>
                  <a:tr h="370840">
                    <a:tc>
                      <a:txBody>
                        <a:bodyPr/>
                        <a:lstStyle/>
                        <a:p>
                          <a:endParaRPr lang="en-US"/>
                        </a:p>
                      </a:txBody>
                      <a:tcPr>
                        <a:blipFill rotWithShape="0">
                          <a:blip r:embed="rId2"/>
                          <a:stretch>
                            <a:fillRect l="-709" t="-406557" r="-102128" b="-377049"/>
                          </a:stretch>
                        </a:blipFill>
                      </a:tcPr>
                    </a:tc>
                    <a:tc>
                      <a:txBody>
                        <a:bodyPr/>
                        <a:lstStyle/>
                        <a:p>
                          <a:endParaRPr lang="en-US"/>
                        </a:p>
                      </a:txBody>
                      <a:tcPr>
                        <a:blipFill rotWithShape="0">
                          <a:blip r:embed="rId2"/>
                          <a:stretch>
                            <a:fillRect l="-101429" t="-406557" r="-2857" b="-377049"/>
                          </a:stretch>
                        </a:blipFill>
                      </a:tcPr>
                    </a:tc>
                  </a:tr>
                  <a:tr h="370840">
                    <a:tc>
                      <a:txBody>
                        <a:bodyPr/>
                        <a:lstStyle/>
                        <a:p>
                          <a:endParaRPr lang="en-US"/>
                        </a:p>
                      </a:txBody>
                      <a:tcPr>
                        <a:blipFill rotWithShape="0">
                          <a:blip r:embed="rId2"/>
                          <a:stretch>
                            <a:fillRect l="-709" t="-506557" r="-102128" b="-277049"/>
                          </a:stretch>
                        </a:blipFill>
                      </a:tcPr>
                    </a:tc>
                    <a:tc>
                      <a:txBody>
                        <a:bodyPr/>
                        <a:lstStyle/>
                        <a:p>
                          <a:endParaRPr lang="en-US"/>
                        </a:p>
                      </a:txBody>
                      <a:tcPr>
                        <a:blipFill rotWithShape="0">
                          <a:blip r:embed="rId2"/>
                          <a:stretch>
                            <a:fillRect l="-101429" t="-506557" r="-2857" b="-277049"/>
                          </a:stretch>
                        </a:blipFill>
                      </a:tcPr>
                    </a:tc>
                  </a:tr>
                  <a:tr h="640080">
                    <a:tc>
                      <a:txBody>
                        <a:bodyPr/>
                        <a:lstStyle/>
                        <a:p>
                          <a:endParaRPr lang="en-US"/>
                        </a:p>
                      </a:txBody>
                      <a:tcPr>
                        <a:blipFill rotWithShape="0">
                          <a:blip r:embed="rId2"/>
                          <a:stretch>
                            <a:fillRect l="-709" t="-352381" r="-102128" b="-60952"/>
                          </a:stretch>
                        </a:blipFill>
                      </a:tcPr>
                    </a:tc>
                    <a:tc>
                      <a:txBody>
                        <a:bodyPr/>
                        <a:lstStyle/>
                        <a:p>
                          <a:endParaRPr lang="en-US"/>
                        </a:p>
                      </a:txBody>
                      <a:tcPr>
                        <a:blipFill rotWithShape="0">
                          <a:blip r:embed="rId2"/>
                          <a:stretch>
                            <a:fillRect l="-101429" t="-352381" r="-2857" b="-60952"/>
                          </a:stretch>
                        </a:blipFill>
                      </a:tcPr>
                    </a:tc>
                  </a:tr>
                  <a:tr h="370840">
                    <a:tc>
                      <a:txBody>
                        <a:bodyPr/>
                        <a:lstStyle/>
                        <a:p>
                          <a:endParaRPr lang="en-US"/>
                        </a:p>
                      </a:txBody>
                      <a:tcPr>
                        <a:blipFill rotWithShape="0">
                          <a:blip r:embed="rId2"/>
                          <a:stretch>
                            <a:fillRect l="-709" t="-778689" r="-102128" b="-4918"/>
                          </a:stretch>
                        </a:blipFill>
                      </a:tcPr>
                    </a:tc>
                    <a:tc>
                      <a:txBody>
                        <a:bodyPr/>
                        <a:lstStyle/>
                        <a:p>
                          <a:endParaRPr lang="en-US"/>
                        </a:p>
                      </a:txBody>
                      <a:tcPr>
                        <a:blipFill rotWithShape="0">
                          <a:blip r:embed="rId2"/>
                          <a:stretch>
                            <a:fillRect l="-101429" t="-778689" r="-2857" b="-4918"/>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1924073148"/>
                  </p:ext>
                </p:extLst>
              </p:nvPr>
            </p:nvGraphicFramePr>
            <p:xfrm>
              <a:off x="3866321" y="2076863"/>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5</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5</m:t>
                                    </m:r>
                                  </m:sub>
                                </m:sSub>
                              </m:oMath>
                            </m:oMathPara>
                          </a14:m>
                          <a:endParaRPr lang="en-US"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12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12</m:t>
                                    </m:r>
                                  </m:sub>
                                </m:sSub>
                              </m:oMath>
                            </m:oMathPara>
                          </a14:m>
                          <a:endParaRPr lang="en-US" dirty="0"/>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43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43</m:t>
                                    </m:r>
                                  </m:sub>
                                </m:sSub>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1</m:t>
                                    </m:r>
                                  </m:sub>
                                </m:sSub>
                              </m:oMath>
                            </m:oMathPara>
                          </a14:m>
                          <a:endParaRPr lang="en-US" dirty="0"/>
                        </a:p>
                      </a:txBody>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k</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k</m:t>
                                    </m:r>
                                  </m:sub>
                                </m:sSub>
                              </m:oMath>
                            </m:oMathPara>
                          </a14:m>
                          <a:endParaRPr 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1924073148"/>
                  </p:ext>
                </p:extLst>
              </p:nvPr>
            </p:nvGraphicFramePr>
            <p:xfrm>
              <a:off x="3866321" y="2076863"/>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3"/>
                          <a:stretch>
                            <a:fillRect l="-714" t="-106557" r="-103571" b="-677049"/>
                          </a:stretch>
                        </a:blipFill>
                      </a:tcPr>
                    </a:tc>
                    <a:tc>
                      <a:txBody>
                        <a:bodyPr/>
                        <a:lstStyle/>
                        <a:p>
                          <a:endParaRPr lang="en-US"/>
                        </a:p>
                      </a:txBody>
                      <a:tcPr>
                        <a:blipFill rotWithShape="0">
                          <a:blip r:embed="rId3"/>
                          <a:stretch>
                            <a:fillRect l="-100714" t="-106557" r="-3571" b="-677049"/>
                          </a:stretch>
                        </a:blipFill>
                      </a:tcPr>
                    </a:tc>
                  </a:tr>
                  <a:tr h="370840">
                    <a:tc>
                      <a:txBody>
                        <a:bodyPr/>
                        <a:lstStyle/>
                        <a:p>
                          <a:endParaRPr lang="en-US"/>
                        </a:p>
                      </a:txBody>
                      <a:tcPr>
                        <a:blipFill rotWithShape="0">
                          <a:blip r:embed="rId3"/>
                          <a:stretch>
                            <a:fillRect l="-714" t="-206557" r="-103571" b="-577049"/>
                          </a:stretch>
                        </a:blipFill>
                      </a:tcPr>
                    </a:tc>
                    <a:tc>
                      <a:txBody>
                        <a:bodyPr/>
                        <a:lstStyle/>
                        <a:p>
                          <a:endParaRPr lang="en-US"/>
                        </a:p>
                      </a:txBody>
                      <a:tcPr>
                        <a:blipFill rotWithShape="0">
                          <a:blip r:embed="rId3"/>
                          <a:stretch>
                            <a:fillRect l="-100714" t="-206557" r="-3571" b="-577049"/>
                          </a:stretch>
                        </a:blipFill>
                      </a:tcPr>
                    </a:tc>
                  </a:tr>
                  <a:tr h="370840">
                    <a:tc>
                      <a:txBody>
                        <a:bodyPr/>
                        <a:lstStyle/>
                        <a:p>
                          <a:endParaRPr lang="en-US"/>
                        </a:p>
                      </a:txBody>
                      <a:tcPr>
                        <a:blipFill rotWithShape="0">
                          <a:blip r:embed="rId3"/>
                          <a:stretch>
                            <a:fillRect l="-714" t="-306557" r="-103571" b="-477049"/>
                          </a:stretch>
                        </a:blipFill>
                      </a:tcPr>
                    </a:tc>
                    <a:tc>
                      <a:txBody>
                        <a:bodyPr/>
                        <a:lstStyle/>
                        <a:p>
                          <a:endParaRPr lang="en-US"/>
                        </a:p>
                      </a:txBody>
                      <a:tcPr>
                        <a:blipFill rotWithShape="0">
                          <a:blip r:embed="rId3"/>
                          <a:stretch>
                            <a:fillRect l="-100714" t="-306557" r="-3571" b="-477049"/>
                          </a:stretch>
                        </a:blipFill>
                      </a:tcPr>
                    </a:tc>
                  </a:tr>
                  <a:tr h="370840">
                    <a:tc>
                      <a:txBody>
                        <a:bodyPr/>
                        <a:lstStyle/>
                        <a:p>
                          <a:endParaRPr lang="en-US"/>
                        </a:p>
                      </a:txBody>
                      <a:tcPr>
                        <a:blipFill rotWithShape="0">
                          <a:blip r:embed="rId3"/>
                          <a:stretch>
                            <a:fillRect l="-714" t="-406557" r="-103571" b="-377049"/>
                          </a:stretch>
                        </a:blipFill>
                      </a:tcPr>
                    </a:tc>
                    <a:tc>
                      <a:txBody>
                        <a:bodyPr/>
                        <a:lstStyle/>
                        <a:p>
                          <a:endParaRPr lang="en-US"/>
                        </a:p>
                      </a:txBody>
                      <a:tcPr>
                        <a:blipFill rotWithShape="0">
                          <a:blip r:embed="rId3"/>
                          <a:stretch>
                            <a:fillRect l="-100714" t="-406557" r="-3571" b="-377049"/>
                          </a:stretch>
                        </a:blipFill>
                      </a:tcPr>
                    </a:tc>
                  </a:tr>
                  <a:tr h="370840">
                    <a:tc>
                      <a:txBody>
                        <a:bodyPr/>
                        <a:lstStyle/>
                        <a:p>
                          <a:endParaRPr lang="en-US"/>
                        </a:p>
                      </a:txBody>
                      <a:tcPr>
                        <a:blipFill rotWithShape="0">
                          <a:blip r:embed="rId3"/>
                          <a:stretch>
                            <a:fillRect l="-714" t="-506557" r="-103571" b="-277049"/>
                          </a:stretch>
                        </a:blipFill>
                      </a:tcPr>
                    </a:tc>
                    <a:tc>
                      <a:txBody>
                        <a:bodyPr/>
                        <a:lstStyle/>
                        <a:p>
                          <a:endParaRPr lang="en-US"/>
                        </a:p>
                      </a:txBody>
                      <a:tcPr>
                        <a:blipFill rotWithShape="0">
                          <a:blip r:embed="rId3"/>
                          <a:stretch>
                            <a:fillRect l="-100714" t="-506557" r="-3571" b="-277049"/>
                          </a:stretch>
                        </a:blipFill>
                      </a:tcPr>
                    </a:tc>
                  </a:tr>
                  <a:tr h="640080">
                    <a:tc>
                      <a:txBody>
                        <a:bodyPr/>
                        <a:lstStyle/>
                        <a:p>
                          <a:endParaRPr lang="en-US"/>
                        </a:p>
                      </a:txBody>
                      <a:tcPr>
                        <a:blipFill rotWithShape="0">
                          <a:blip r:embed="rId3"/>
                          <a:stretch>
                            <a:fillRect l="-714" t="-352381" r="-103571" b="-60952"/>
                          </a:stretch>
                        </a:blipFill>
                      </a:tcPr>
                    </a:tc>
                    <a:tc>
                      <a:txBody>
                        <a:bodyPr/>
                        <a:lstStyle/>
                        <a:p>
                          <a:endParaRPr lang="en-US"/>
                        </a:p>
                      </a:txBody>
                      <a:tcPr>
                        <a:blipFill rotWithShape="0">
                          <a:blip r:embed="rId3"/>
                          <a:stretch>
                            <a:fillRect l="-100714" t="-352381" r="-3571" b="-60952"/>
                          </a:stretch>
                        </a:blipFill>
                      </a:tcPr>
                    </a:tc>
                  </a:tr>
                  <a:tr h="370840">
                    <a:tc>
                      <a:txBody>
                        <a:bodyPr/>
                        <a:lstStyle/>
                        <a:p>
                          <a:endParaRPr lang="en-US"/>
                        </a:p>
                      </a:txBody>
                      <a:tcPr>
                        <a:blipFill rotWithShape="0">
                          <a:blip r:embed="rId3"/>
                          <a:stretch>
                            <a:fillRect l="-714" t="-778689" r="-103571" b="-4918"/>
                          </a:stretch>
                        </a:blipFill>
                      </a:tcPr>
                    </a:tc>
                    <a:tc>
                      <a:txBody>
                        <a:bodyPr/>
                        <a:lstStyle/>
                        <a:p>
                          <a:endParaRPr lang="en-US"/>
                        </a:p>
                      </a:txBody>
                      <a:tcPr>
                        <a:blipFill rotWithShape="0">
                          <a:blip r:embed="rId3"/>
                          <a:stretch>
                            <a:fillRect l="-100714" t="-778689" r="-3571" b="-4918"/>
                          </a:stretch>
                        </a:blipFill>
                      </a:tcPr>
                    </a:tc>
                  </a:tr>
                </a:tbl>
              </a:graphicData>
            </a:graphic>
          </p:graphicFrame>
        </mc:Fallback>
      </mc:AlternateContent>
      <p:sp>
        <p:nvSpPr>
          <p:cNvPr id="12" name="Right Arrow 11"/>
          <p:cNvSpPr/>
          <p:nvPr/>
        </p:nvSpPr>
        <p:spPr>
          <a:xfrm>
            <a:off x="5751758" y="3375431"/>
            <a:ext cx="1090622" cy="633745"/>
          </a:xfrm>
          <a:prstGeom prst="rightArrow">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mc:AlternateContent xmlns:mc="http://schemas.openxmlformats.org/markup-compatibility/2006" xmlns:a14="http://schemas.microsoft.com/office/drawing/2010/main">
        <mc:Choice Requires="a14">
          <p:graphicFrame>
            <p:nvGraphicFramePr>
              <p:cNvPr id="17" name="Table 16"/>
              <p:cNvGraphicFramePr>
                <a:graphicFrameLocks noGrp="1"/>
              </p:cNvGraphicFramePr>
              <p:nvPr>
                <p:extLst>
                  <p:ext uri="{D42A27DB-BD31-4B8C-83A1-F6EECF244321}">
                    <p14:modId xmlns:p14="http://schemas.microsoft.com/office/powerpoint/2010/main" val="344813643"/>
                  </p:ext>
                </p:extLst>
              </p:nvPr>
            </p:nvGraphicFramePr>
            <p:xfrm>
              <a:off x="9920831" y="2076862"/>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smtClean="0">
                                        <a:latin typeface="Cambria Math" charset="0"/>
                                      </a:rPr>
                                      <m:t>1</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1</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2</m:t>
                                    </m:r>
                                  </m:sub>
                                </m:sSub>
                              </m:oMath>
                            </m:oMathPara>
                          </a14:m>
                          <a:endParaRPr lang="en-US"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solidFill>
                          <a:schemeClr val="accent3">
                            <a:lumMod val="60000"/>
                            <a:lumOff val="40000"/>
                          </a:schemeClr>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4</m:t>
                                    </m:r>
                                  </m:sub>
                                </m:sSub>
                              </m:oMath>
                            </m:oMathPara>
                          </a14:m>
                          <a:endParaRPr lang="en-US"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4</m:t>
                                    </m:r>
                                  </m:sub>
                                </m:sSub>
                              </m:oMath>
                            </m:oMathPara>
                          </a14:m>
                          <a:endParaRPr lang="en-US" dirty="0"/>
                        </a:p>
                      </a:txBody>
                      <a:tcPr>
                        <a:solidFill>
                          <a:schemeClr val="accent3">
                            <a:lumMod val="60000"/>
                            <a:lumOff val="40000"/>
                          </a:schemeClr>
                        </a:solidFill>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5</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5</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n</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n</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7"/>
                      </a:ext>
                    </a:extLst>
                  </a:tr>
                </a:tbl>
              </a:graphicData>
            </a:graphic>
          </p:graphicFrame>
        </mc:Choice>
        <mc:Fallback xmlns="">
          <p:graphicFrame>
            <p:nvGraphicFramePr>
              <p:cNvPr id="17" name="Table 16"/>
              <p:cNvGraphicFramePr>
                <a:graphicFrameLocks noGrp="1"/>
              </p:cNvGraphicFramePr>
              <p:nvPr>
                <p:extLst>
                  <p:ext uri="{D42A27DB-BD31-4B8C-83A1-F6EECF244321}">
                    <p14:modId xmlns:p14="http://schemas.microsoft.com/office/powerpoint/2010/main" val="344813643"/>
                  </p:ext>
                </p:extLst>
              </p:nvPr>
            </p:nvGraphicFramePr>
            <p:xfrm>
              <a:off x="9920831" y="2076862"/>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4"/>
                          <a:stretch>
                            <a:fillRect l="-709" t="-106557" r="-102128" b="-677049"/>
                          </a:stretch>
                        </a:blipFill>
                      </a:tcPr>
                    </a:tc>
                    <a:tc>
                      <a:txBody>
                        <a:bodyPr/>
                        <a:lstStyle/>
                        <a:p>
                          <a:endParaRPr lang="en-US"/>
                        </a:p>
                      </a:txBody>
                      <a:tcPr>
                        <a:blipFill rotWithShape="0">
                          <a:blip r:embed="rId4"/>
                          <a:stretch>
                            <a:fillRect l="-101429" t="-106557" r="-2857" b="-677049"/>
                          </a:stretch>
                        </a:blipFill>
                      </a:tcPr>
                    </a:tc>
                  </a:tr>
                  <a:tr h="370840">
                    <a:tc>
                      <a:txBody>
                        <a:bodyPr/>
                        <a:lstStyle/>
                        <a:p>
                          <a:endParaRPr lang="en-US"/>
                        </a:p>
                      </a:txBody>
                      <a:tcPr>
                        <a:blipFill rotWithShape="0">
                          <a:blip r:embed="rId4"/>
                          <a:stretch>
                            <a:fillRect l="-709" t="-206557" r="-102128" b="-577049"/>
                          </a:stretch>
                        </a:blipFill>
                      </a:tcPr>
                    </a:tc>
                    <a:tc>
                      <a:txBody>
                        <a:bodyPr/>
                        <a:lstStyle/>
                        <a:p>
                          <a:endParaRPr lang="en-US"/>
                        </a:p>
                      </a:txBody>
                      <a:tcPr>
                        <a:blipFill rotWithShape="0">
                          <a:blip r:embed="rId4"/>
                          <a:stretch>
                            <a:fillRect l="-101429" t="-206557" r="-2857" b="-577049"/>
                          </a:stretch>
                        </a:blipFill>
                      </a:tcPr>
                    </a:tc>
                  </a:tr>
                  <a:tr h="370840">
                    <a:tc>
                      <a:txBody>
                        <a:bodyPr/>
                        <a:lstStyle/>
                        <a:p>
                          <a:endParaRPr lang="en-US"/>
                        </a:p>
                      </a:txBody>
                      <a:tcPr>
                        <a:blipFill rotWithShape="0">
                          <a:blip r:embed="rId4"/>
                          <a:stretch>
                            <a:fillRect l="-709" t="-306557" r="-102128" b="-477049"/>
                          </a:stretch>
                        </a:blipFill>
                      </a:tcPr>
                    </a:tc>
                    <a:tc>
                      <a:txBody>
                        <a:bodyPr/>
                        <a:lstStyle/>
                        <a:p>
                          <a:endParaRPr lang="en-US"/>
                        </a:p>
                      </a:txBody>
                      <a:tcPr>
                        <a:blipFill rotWithShape="0">
                          <a:blip r:embed="rId4"/>
                          <a:stretch>
                            <a:fillRect l="-101429" t="-306557" r="-2857" b="-477049"/>
                          </a:stretch>
                        </a:blipFill>
                      </a:tcPr>
                    </a:tc>
                  </a:tr>
                  <a:tr h="370840">
                    <a:tc>
                      <a:txBody>
                        <a:bodyPr/>
                        <a:lstStyle/>
                        <a:p>
                          <a:endParaRPr lang="en-US"/>
                        </a:p>
                      </a:txBody>
                      <a:tcPr>
                        <a:blipFill rotWithShape="0">
                          <a:blip r:embed="rId4"/>
                          <a:stretch>
                            <a:fillRect l="-709" t="-406557" r="-102128" b="-377049"/>
                          </a:stretch>
                        </a:blipFill>
                      </a:tcPr>
                    </a:tc>
                    <a:tc>
                      <a:txBody>
                        <a:bodyPr/>
                        <a:lstStyle/>
                        <a:p>
                          <a:endParaRPr lang="en-US"/>
                        </a:p>
                      </a:txBody>
                      <a:tcPr>
                        <a:blipFill rotWithShape="0">
                          <a:blip r:embed="rId4"/>
                          <a:stretch>
                            <a:fillRect l="-101429" t="-406557" r="-2857" b="-377049"/>
                          </a:stretch>
                        </a:blipFill>
                      </a:tcPr>
                    </a:tc>
                  </a:tr>
                  <a:tr h="370840">
                    <a:tc>
                      <a:txBody>
                        <a:bodyPr/>
                        <a:lstStyle/>
                        <a:p>
                          <a:endParaRPr lang="en-US"/>
                        </a:p>
                      </a:txBody>
                      <a:tcPr>
                        <a:blipFill rotWithShape="0">
                          <a:blip r:embed="rId4"/>
                          <a:stretch>
                            <a:fillRect l="-709" t="-506557" r="-102128" b="-277049"/>
                          </a:stretch>
                        </a:blipFill>
                      </a:tcPr>
                    </a:tc>
                    <a:tc>
                      <a:txBody>
                        <a:bodyPr/>
                        <a:lstStyle/>
                        <a:p>
                          <a:endParaRPr lang="en-US"/>
                        </a:p>
                      </a:txBody>
                      <a:tcPr>
                        <a:blipFill rotWithShape="0">
                          <a:blip r:embed="rId4"/>
                          <a:stretch>
                            <a:fillRect l="-101429" t="-506557" r="-2857" b="-277049"/>
                          </a:stretch>
                        </a:blipFill>
                      </a:tcPr>
                    </a:tc>
                  </a:tr>
                  <a:tr h="640080">
                    <a:tc>
                      <a:txBody>
                        <a:bodyPr/>
                        <a:lstStyle/>
                        <a:p>
                          <a:endParaRPr lang="en-US"/>
                        </a:p>
                      </a:txBody>
                      <a:tcPr>
                        <a:blipFill rotWithShape="0">
                          <a:blip r:embed="rId4"/>
                          <a:stretch>
                            <a:fillRect l="-709" t="-352381" r="-102128" b="-60952"/>
                          </a:stretch>
                        </a:blipFill>
                      </a:tcPr>
                    </a:tc>
                    <a:tc>
                      <a:txBody>
                        <a:bodyPr/>
                        <a:lstStyle/>
                        <a:p>
                          <a:endParaRPr lang="en-US"/>
                        </a:p>
                      </a:txBody>
                      <a:tcPr>
                        <a:blipFill rotWithShape="0">
                          <a:blip r:embed="rId4"/>
                          <a:stretch>
                            <a:fillRect l="-101429" t="-352381" r="-2857" b="-60952"/>
                          </a:stretch>
                        </a:blipFill>
                      </a:tcPr>
                    </a:tc>
                  </a:tr>
                  <a:tr h="370840">
                    <a:tc>
                      <a:txBody>
                        <a:bodyPr/>
                        <a:lstStyle/>
                        <a:p>
                          <a:endParaRPr lang="en-US"/>
                        </a:p>
                      </a:txBody>
                      <a:tcPr>
                        <a:blipFill rotWithShape="0">
                          <a:blip r:embed="rId4"/>
                          <a:stretch>
                            <a:fillRect l="-709" t="-778689" r="-102128" b="-4918"/>
                          </a:stretch>
                        </a:blipFill>
                      </a:tcPr>
                    </a:tc>
                    <a:tc>
                      <a:txBody>
                        <a:bodyPr/>
                        <a:lstStyle/>
                        <a:p>
                          <a:endParaRPr lang="en-US"/>
                        </a:p>
                      </a:txBody>
                      <a:tcPr>
                        <a:blipFill rotWithShape="0">
                          <a:blip r:embed="rId4"/>
                          <a:stretch>
                            <a:fillRect l="-101429" t="-778689" r="-2857" b="-4918"/>
                          </a:stretch>
                        </a:blipFill>
                      </a:tcPr>
                    </a:tc>
                  </a:tr>
                </a:tbl>
              </a:graphicData>
            </a:graphic>
          </p:graphicFrame>
        </mc:Fallback>
      </mc:AlternateContent>
      <p:sp>
        <p:nvSpPr>
          <p:cNvPr id="18" name="Rectangle 17"/>
          <p:cNvSpPr/>
          <p:nvPr/>
        </p:nvSpPr>
        <p:spPr>
          <a:xfrm>
            <a:off x="6916274" y="1345668"/>
            <a:ext cx="1784464" cy="369332"/>
          </a:xfrm>
          <a:prstGeom prst="rect">
            <a:avLst/>
          </a:prstGeom>
          <a:solidFill>
            <a:schemeClr val="tx2">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Decision Tree 2</a:t>
            </a:r>
          </a:p>
        </p:txBody>
      </p:sp>
      <p:sp>
        <p:nvSpPr>
          <p:cNvPr id="19" name="Rectangle 18"/>
          <p:cNvSpPr/>
          <p:nvPr/>
        </p:nvSpPr>
        <p:spPr>
          <a:xfrm>
            <a:off x="3435128" y="1345668"/>
            <a:ext cx="2316630" cy="369332"/>
          </a:xfrm>
          <a:prstGeom prst="rect">
            <a:avLst/>
          </a:prstGeom>
          <a:solidFill>
            <a:schemeClr val="tx2">
              <a:lumMod val="20000"/>
              <a:lumOff val="80000"/>
            </a:schemeClr>
          </a:solidFill>
        </p:spPr>
        <p:txBody>
          <a:bodyPr wrap="square">
            <a:spAutoFit/>
          </a:bodyPr>
          <a:lstStyle/>
          <a:p>
            <a:pPr algn="ctr"/>
            <a:r>
              <a:rPr lang="en-US" dirty="0">
                <a:solidFill>
                  <a:sysClr val="windowText" lastClr="000000"/>
                </a:solidFill>
                <a:latin typeface="Karla" charset="0"/>
                <a:ea typeface="Karla" charset="0"/>
                <a:cs typeface="Karla" charset="0"/>
              </a:rPr>
              <a:t>Bootstrap Sample 2</a:t>
            </a:r>
          </a:p>
        </p:txBody>
      </p:sp>
      <p:sp>
        <p:nvSpPr>
          <p:cNvPr id="20" name="Right Arrow 19"/>
          <p:cNvSpPr/>
          <p:nvPr/>
        </p:nvSpPr>
        <p:spPr>
          <a:xfrm>
            <a:off x="2415053" y="3375430"/>
            <a:ext cx="1090622" cy="633745"/>
          </a:xfrm>
          <a:prstGeom prst="rightArrow">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1" name="Rectangle 20"/>
          <p:cNvSpPr/>
          <p:nvPr/>
        </p:nvSpPr>
        <p:spPr>
          <a:xfrm>
            <a:off x="349292" y="1345668"/>
            <a:ext cx="1629129" cy="369332"/>
          </a:xfrm>
          <a:prstGeom prst="rect">
            <a:avLst/>
          </a:prstGeom>
          <a:solidFill>
            <a:schemeClr val="tx2">
              <a:lumMod val="20000"/>
              <a:lumOff val="80000"/>
            </a:schemeClr>
          </a:solidFill>
        </p:spPr>
        <p:txBody>
          <a:bodyPr wrap="square">
            <a:spAutoFit/>
          </a:bodyPr>
          <a:lstStyle/>
          <a:p>
            <a:pPr algn="ctr"/>
            <a:r>
              <a:rPr lang="en-US">
                <a:solidFill>
                  <a:sysClr val="windowText" lastClr="000000"/>
                </a:solidFill>
                <a:latin typeface="Karla" charset="0"/>
                <a:ea typeface="Karla" charset="0"/>
                <a:cs typeface="Karla" charset="0"/>
              </a:rPr>
              <a:t>Original Data</a:t>
            </a:r>
            <a:endParaRPr lang="en-US" dirty="0">
              <a:solidFill>
                <a:sysClr val="windowText" lastClr="000000"/>
              </a:solidFill>
              <a:latin typeface="Karla" charset="0"/>
              <a:ea typeface="Karla" charset="0"/>
              <a:cs typeface="Karla" charset="0"/>
            </a:endParaRPr>
          </a:p>
        </p:txBody>
      </p:sp>
      <p:sp>
        <p:nvSpPr>
          <p:cNvPr id="22" name="Rectangle 21"/>
          <p:cNvSpPr/>
          <p:nvPr/>
        </p:nvSpPr>
        <p:spPr>
          <a:xfrm>
            <a:off x="9446072" y="1352002"/>
            <a:ext cx="2565126" cy="369332"/>
          </a:xfrm>
          <a:prstGeom prst="rect">
            <a:avLst/>
          </a:prstGeom>
          <a:solidFill>
            <a:schemeClr val="tx2">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Used and unused data</a:t>
            </a:r>
          </a:p>
        </p:txBody>
      </p:sp>
      <p:pic>
        <p:nvPicPr>
          <p:cNvPr id="14" name="Picture 13"/>
          <p:cNvPicPr>
            <a:picLocks noChangeAspect="1"/>
          </p:cNvPicPr>
          <p:nvPr/>
        </p:nvPicPr>
        <p:blipFill>
          <a:blip r:embed="rId5"/>
          <a:stretch>
            <a:fillRect/>
          </a:stretch>
        </p:blipFill>
        <p:spPr>
          <a:xfrm>
            <a:off x="6842380" y="2626373"/>
            <a:ext cx="2775256" cy="2386584"/>
          </a:xfrm>
          <a:prstGeom prst="rect">
            <a:avLst/>
          </a:prstGeom>
        </p:spPr>
      </p:pic>
    </p:spTree>
    <p:extLst>
      <p:ext uri="{BB962C8B-B14F-4D97-AF65-F5344CB8AC3E}">
        <p14:creationId xmlns:p14="http://schemas.microsoft.com/office/powerpoint/2010/main" val="1856931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 </a:t>
            </a:r>
          </a:p>
        </p:txBody>
      </p:sp>
      <p:sp>
        <p:nvSpPr>
          <p:cNvPr id="4" name="Slide Number Placeholder 3"/>
          <p:cNvSpPr>
            <a:spLocks noGrp="1"/>
          </p:cNvSpPr>
          <p:nvPr>
            <p:ph type="sldNum" sz="quarter" idx="12"/>
          </p:nvPr>
        </p:nvSpPr>
        <p:spPr/>
        <p:txBody>
          <a:bodyPr/>
          <a:lstStyle/>
          <a:p>
            <a:fld id="{47445CB2-BF6F-6E49-AC61-7BDDE2E02F5B}" type="slidenum">
              <a:rPr lang="en-US" smtClean="0"/>
              <a:t>38</a:t>
            </a:fld>
            <a:endParaRPr lang="en-US"/>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1233124390"/>
                  </p:ext>
                </p:extLst>
              </p:nvPr>
            </p:nvGraphicFramePr>
            <p:xfrm>
              <a:off x="398275" y="2076863"/>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smtClean="0">
                                        <a:latin typeface="Cambria Math"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1</m:t>
                                    </m:r>
                                  </m:sub>
                                </m:sSub>
                              </m:oMath>
                            </m:oMathPara>
                          </a14:m>
                          <a:endParaRPr lang="en-US"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4</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4</m:t>
                                    </m:r>
                                  </m:sub>
                                </m:sSub>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5</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5</m:t>
                                    </m:r>
                                  </m:sub>
                                </m:sSub>
                              </m:oMath>
                            </m:oMathPara>
                          </a14:m>
                          <a:endParaRPr lang="en-US" dirty="0"/>
                        </a:p>
                      </a:txBody>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n</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n</m:t>
                                    </m:r>
                                  </m:sub>
                                </m:sSub>
                              </m:oMath>
                            </m:oMathPara>
                          </a14:m>
                          <a:endParaRPr 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233124390"/>
                  </p:ext>
                </p:extLst>
              </p:nvPr>
            </p:nvGraphicFramePr>
            <p:xfrm>
              <a:off x="398275" y="2076863"/>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2"/>
                          <a:stretch>
                            <a:fillRect l="-709" t="-106557" r="-102128" b="-677049"/>
                          </a:stretch>
                        </a:blipFill>
                      </a:tcPr>
                    </a:tc>
                    <a:tc>
                      <a:txBody>
                        <a:bodyPr/>
                        <a:lstStyle/>
                        <a:p>
                          <a:endParaRPr lang="en-US"/>
                        </a:p>
                      </a:txBody>
                      <a:tcPr>
                        <a:blipFill rotWithShape="0">
                          <a:blip r:embed="rId2"/>
                          <a:stretch>
                            <a:fillRect l="-101429" t="-106557" r="-2857" b="-677049"/>
                          </a:stretch>
                        </a:blipFill>
                      </a:tcPr>
                    </a:tc>
                  </a:tr>
                  <a:tr h="370840">
                    <a:tc>
                      <a:txBody>
                        <a:bodyPr/>
                        <a:lstStyle/>
                        <a:p>
                          <a:endParaRPr lang="en-US"/>
                        </a:p>
                      </a:txBody>
                      <a:tcPr>
                        <a:blipFill rotWithShape="0">
                          <a:blip r:embed="rId2"/>
                          <a:stretch>
                            <a:fillRect l="-709" t="-206557" r="-102128" b="-577049"/>
                          </a:stretch>
                        </a:blipFill>
                      </a:tcPr>
                    </a:tc>
                    <a:tc>
                      <a:txBody>
                        <a:bodyPr/>
                        <a:lstStyle/>
                        <a:p>
                          <a:endParaRPr lang="en-US"/>
                        </a:p>
                      </a:txBody>
                      <a:tcPr>
                        <a:blipFill rotWithShape="0">
                          <a:blip r:embed="rId2"/>
                          <a:stretch>
                            <a:fillRect l="-101429" t="-206557" r="-2857" b="-577049"/>
                          </a:stretch>
                        </a:blipFill>
                      </a:tcPr>
                    </a:tc>
                  </a:tr>
                  <a:tr h="370840">
                    <a:tc>
                      <a:txBody>
                        <a:bodyPr/>
                        <a:lstStyle/>
                        <a:p>
                          <a:endParaRPr lang="en-US"/>
                        </a:p>
                      </a:txBody>
                      <a:tcPr>
                        <a:blipFill rotWithShape="0">
                          <a:blip r:embed="rId2"/>
                          <a:stretch>
                            <a:fillRect l="-709" t="-306557" r="-102128" b="-477049"/>
                          </a:stretch>
                        </a:blipFill>
                      </a:tcPr>
                    </a:tc>
                    <a:tc>
                      <a:txBody>
                        <a:bodyPr/>
                        <a:lstStyle/>
                        <a:p>
                          <a:endParaRPr lang="en-US"/>
                        </a:p>
                      </a:txBody>
                      <a:tcPr>
                        <a:blipFill rotWithShape="0">
                          <a:blip r:embed="rId2"/>
                          <a:stretch>
                            <a:fillRect l="-101429" t="-306557" r="-2857" b="-477049"/>
                          </a:stretch>
                        </a:blipFill>
                      </a:tcPr>
                    </a:tc>
                  </a:tr>
                  <a:tr h="370840">
                    <a:tc>
                      <a:txBody>
                        <a:bodyPr/>
                        <a:lstStyle/>
                        <a:p>
                          <a:endParaRPr lang="en-US"/>
                        </a:p>
                      </a:txBody>
                      <a:tcPr>
                        <a:blipFill rotWithShape="0">
                          <a:blip r:embed="rId2"/>
                          <a:stretch>
                            <a:fillRect l="-709" t="-406557" r="-102128" b="-377049"/>
                          </a:stretch>
                        </a:blipFill>
                      </a:tcPr>
                    </a:tc>
                    <a:tc>
                      <a:txBody>
                        <a:bodyPr/>
                        <a:lstStyle/>
                        <a:p>
                          <a:endParaRPr lang="en-US"/>
                        </a:p>
                      </a:txBody>
                      <a:tcPr>
                        <a:blipFill rotWithShape="0">
                          <a:blip r:embed="rId2"/>
                          <a:stretch>
                            <a:fillRect l="-101429" t="-406557" r="-2857" b="-377049"/>
                          </a:stretch>
                        </a:blipFill>
                      </a:tcPr>
                    </a:tc>
                  </a:tr>
                  <a:tr h="370840">
                    <a:tc>
                      <a:txBody>
                        <a:bodyPr/>
                        <a:lstStyle/>
                        <a:p>
                          <a:endParaRPr lang="en-US"/>
                        </a:p>
                      </a:txBody>
                      <a:tcPr>
                        <a:blipFill rotWithShape="0">
                          <a:blip r:embed="rId2"/>
                          <a:stretch>
                            <a:fillRect l="-709" t="-506557" r="-102128" b="-277049"/>
                          </a:stretch>
                        </a:blipFill>
                      </a:tcPr>
                    </a:tc>
                    <a:tc>
                      <a:txBody>
                        <a:bodyPr/>
                        <a:lstStyle/>
                        <a:p>
                          <a:endParaRPr lang="en-US"/>
                        </a:p>
                      </a:txBody>
                      <a:tcPr>
                        <a:blipFill rotWithShape="0">
                          <a:blip r:embed="rId2"/>
                          <a:stretch>
                            <a:fillRect l="-101429" t="-506557" r="-2857" b="-277049"/>
                          </a:stretch>
                        </a:blipFill>
                      </a:tcPr>
                    </a:tc>
                  </a:tr>
                  <a:tr h="640080">
                    <a:tc>
                      <a:txBody>
                        <a:bodyPr/>
                        <a:lstStyle/>
                        <a:p>
                          <a:endParaRPr lang="en-US"/>
                        </a:p>
                      </a:txBody>
                      <a:tcPr>
                        <a:blipFill rotWithShape="0">
                          <a:blip r:embed="rId2"/>
                          <a:stretch>
                            <a:fillRect l="-709" t="-352381" r="-102128" b="-60952"/>
                          </a:stretch>
                        </a:blipFill>
                      </a:tcPr>
                    </a:tc>
                    <a:tc>
                      <a:txBody>
                        <a:bodyPr/>
                        <a:lstStyle/>
                        <a:p>
                          <a:endParaRPr lang="en-US"/>
                        </a:p>
                      </a:txBody>
                      <a:tcPr>
                        <a:blipFill rotWithShape="0">
                          <a:blip r:embed="rId2"/>
                          <a:stretch>
                            <a:fillRect l="-101429" t="-352381" r="-2857" b="-60952"/>
                          </a:stretch>
                        </a:blipFill>
                      </a:tcPr>
                    </a:tc>
                  </a:tr>
                  <a:tr h="370840">
                    <a:tc>
                      <a:txBody>
                        <a:bodyPr/>
                        <a:lstStyle/>
                        <a:p>
                          <a:endParaRPr lang="en-US"/>
                        </a:p>
                      </a:txBody>
                      <a:tcPr>
                        <a:blipFill rotWithShape="0">
                          <a:blip r:embed="rId2"/>
                          <a:stretch>
                            <a:fillRect l="-709" t="-778689" r="-102128" b="-4918"/>
                          </a:stretch>
                        </a:blipFill>
                      </a:tcPr>
                    </a:tc>
                    <a:tc>
                      <a:txBody>
                        <a:bodyPr/>
                        <a:lstStyle/>
                        <a:p>
                          <a:endParaRPr lang="en-US"/>
                        </a:p>
                      </a:txBody>
                      <a:tcPr>
                        <a:blipFill rotWithShape="0">
                          <a:blip r:embed="rId2"/>
                          <a:stretch>
                            <a:fillRect l="-101429" t="-778689" r="-2857" b="-4918"/>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1205988459"/>
                  </p:ext>
                </p:extLst>
              </p:nvPr>
            </p:nvGraphicFramePr>
            <p:xfrm>
              <a:off x="3866321" y="2076863"/>
              <a:ext cx="1705114" cy="3246251"/>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9</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9</m:t>
                                    </m:r>
                                  </m:sub>
                                </m:sSub>
                              </m:oMath>
                            </m:oMathPara>
                          </a14:m>
                          <a:endParaRPr lang="en-US"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4</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4</m:t>
                                    </m:r>
                                  </m:sub>
                                </m:sSub>
                              </m:oMath>
                            </m:oMathPara>
                          </a14:m>
                          <a:endParaRPr lang="en-US" dirty="0"/>
                        </a:p>
                      </a:txBody>
                      <a:tcPr/>
                    </a:tc>
                    <a:extLst>
                      <a:ext uri="{0D108BD9-81ED-4DB2-BD59-A6C34878D82A}">
                        <a16:rowId xmlns:a16="http://schemas.microsoft.com/office/drawing/2014/main" val="10002"/>
                      </a:ext>
                    </a:extLst>
                  </a:tr>
                  <a:tr h="386211">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1</m:t>
                                    </m:r>
                                  </m:sub>
                                </m:sSub>
                              </m:oMath>
                            </m:oMathPara>
                          </a14:m>
                          <a:endParaRPr lang="en-US" dirty="0"/>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1</m:t>
                                    </m:r>
                                  </m:sub>
                                </m:sSub>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65</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65</m:t>
                                    </m:r>
                                  </m:sub>
                                </m:sSub>
                              </m:oMath>
                            </m:oMathPara>
                          </a14:m>
                          <a:endParaRPr lang="en-US" dirty="0"/>
                        </a:p>
                      </a:txBody>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k</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k</m:t>
                                    </m:r>
                                  </m:sub>
                                </m:sSub>
                              </m:oMath>
                            </m:oMathPara>
                          </a14:m>
                          <a:endParaRPr 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1205988459"/>
                  </p:ext>
                </p:extLst>
              </p:nvPr>
            </p:nvGraphicFramePr>
            <p:xfrm>
              <a:off x="3866321" y="2076863"/>
              <a:ext cx="1705114" cy="3246251"/>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3"/>
                          <a:stretch>
                            <a:fillRect l="-714" t="-106557" r="-103571" b="-680328"/>
                          </a:stretch>
                        </a:blipFill>
                      </a:tcPr>
                    </a:tc>
                    <a:tc>
                      <a:txBody>
                        <a:bodyPr/>
                        <a:lstStyle/>
                        <a:p>
                          <a:endParaRPr lang="en-US"/>
                        </a:p>
                      </a:txBody>
                      <a:tcPr>
                        <a:blipFill rotWithShape="0">
                          <a:blip r:embed="rId3"/>
                          <a:stretch>
                            <a:fillRect l="-100714" t="-106557" r="-3571" b="-680328"/>
                          </a:stretch>
                        </a:blipFill>
                      </a:tcPr>
                    </a:tc>
                  </a:tr>
                  <a:tr h="370840">
                    <a:tc>
                      <a:txBody>
                        <a:bodyPr/>
                        <a:lstStyle/>
                        <a:p>
                          <a:endParaRPr lang="en-US"/>
                        </a:p>
                      </a:txBody>
                      <a:tcPr>
                        <a:blipFill rotWithShape="0">
                          <a:blip r:embed="rId3"/>
                          <a:stretch>
                            <a:fillRect l="-714" t="-206557" r="-103571" b="-580328"/>
                          </a:stretch>
                        </a:blipFill>
                      </a:tcPr>
                    </a:tc>
                    <a:tc>
                      <a:txBody>
                        <a:bodyPr/>
                        <a:lstStyle/>
                        <a:p>
                          <a:endParaRPr lang="en-US"/>
                        </a:p>
                      </a:txBody>
                      <a:tcPr>
                        <a:blipFill rotWithShape="0">
                          <a:blip r:embed="rId3"/>
                          <a:stretch>
                            <a:fillRect l="-100714" t="-206557" r="-3571" b="-580328"/>
                          </a:stretch>
                        </a:blipFill>
                      </a:tcPr>
                    </a:tc>
                  </a:tr>
                  <a:tr h="386211">
                    <a:tc>
                      <a:txBody>
                        <a:bodyPr/>
                        <a:lstStyle/>
                        <a:p>
                          <a:endParaRPr lang="en-US"/>
                        </a:p>
                      </a:txBody>
                      <a:tcPr>
                        <a:blipFill rotWithShape="0">
                          <a:blip r:embed="rId3"/>
                          <a:stretch>
                            <a:fillRect l="-714" t="-292188" r="-103571" b="-453125"/>
                          </a:stretch>
                        </a:blipFill>
                      </a:tcPr>
                    </a:tc>
                    <a:tc>
                      <a:txBody>
                        <a:bodyPr/>
                        <a:lstStyle/>
                        <a:p>
                          <a:endParaRPr lang="en-US"/>
                        </a:p>
                      </a:txBody>
                      <a:tcPr>
                        <a:blipFill rotWithShape="0">
                          <a:blip r:embed="rId3"/>
                          <a:stretch>
                            <a:fillRect l="-100714" t="-292188" r="-3571" b="-453125"/>
                          </a:stretch>
                        </a:blipFill>
                      </a:tcPr>
                    </a:tc>
                  </a:tr>
                  <a:tr h="370840">
                    <a:tc>
                      <a:txBody>
                        <a:bodyPr/>
                        <a:lstStyle/>
                        <a:p>
                          <a:endParaRPr lang="en-US"/>
                        </a:p>
                      </a:txBody>
                      <a:tcPr>
                        <a:blipFill rotWithShape="0">
                          <a:blip r:embed="rId3"/>
                          <a:stretch>
                            <a:fillRect l="-714" t="-411475" r="-103571" b="-375410"/>
                          </a:stretch>
                        </a:blipFill>
                      </a:tcPr>
                    </a:tc>
                    <a:tc>
                      <a:txBody>
                        <a:bodyPr/>
                        <a:lstStyle/>
                        <a:p>
                          <a:endParaRPr lang="en-US"/>
                        </a:p>
                      </a:txBody>
                      <a:tcPr>
                        <a:blipFill rotWithShape="0">
                          <a:blip r:embed="rId3"/>
                          <a:stretch>
                            <a:fillRect l="-100714" t="-411475" r="-3571" b="-375410"/>
                          </a:stretch>
                        </a:blipFill>
                      </a:tcPr>
                    </a:tc>
                  </a:tr>
                  <a:tr h="370840">
                    <a:tc>
                      <a:txBody>
                        <a:bodyPr/>
                        <a:lstStyle/>
                        <a:p>
                          <a:endParaRPr lang="en-US"/>
                        </a:p>
                      </a:txBody>
                      <a:tcPr>
                        <a:blipFill rotWithShape="0">
                          <a:blip r:embed="rId3"/>
                          <a:stretch>
                            <a:fillRect l="-714" t="-511475" r="-103571" b="-275410"/>
                          </a:stretch>
                        </a:blipFill>
                      </a:tcPr>
                    </a:tc>
                    <a:tc>
                      <a:txBody>
                        <a:bodyPr/>
                        <a:lstStyle/>
                        <a:p>
                          <a:endParaRPr lang="en-US"/>
                        </a:p>
                      </a:txBody>
                      <a:tcPr>
                        <a:blipFill rotWithShape="0">
                          <a:blip r:embed="rId3"/>
                          <a:stretch>
                            <a:fillRect l="-100714" t="-511475" r="-3571" b="-275410"/>
                          </a:stretch>
                        </a:blipFill>
                      </a:tcPr>
                    </a:tc>
                  </a:tr>
                  <a:tr h="640080">
                    <a:tc>
                      <a:txBody>
                        <a:bodyPr/>
                        <a:lstStyle/>
                        <a:p>
                          <a:endParaRPr lang="en-US"/>
                        </a:p>
                      </a:txBody>
                      <a:tcPr>
                        <a:blipFill rotWithShape="0">
                          <a:blip r:embed="rId3"/>
                          <a:stretch>
                            <a:fillRect l="-714" t="-355238" r="-103571" b="-60000"/>
                          </a:stretch>
                        </a:blipFill>
                      </a:tcPr>
                    </a:tc>
                    <a:tc>
                      <a:txBody>
                        <a:bodyPr/>
                        <a:lstStyle/>
                        <a:p>
                          <a:endParaRPr lang="en-US"/>
                        </a:p>
                      </a:txBody>
                      <a:tcPr>
                        <a:blipFill rotWithShape="0">
                          <a:blip r:embed="rId3"/>
                          <a:stretch>
                            <a:fillRect l="-100714" t="-355238" r="-3571" b="-60000"/>
                          </a:stretch>
                        </a:blipFill>
                      </a:tcPr>
                    </a:tc>
                  </a:tr>
                  <a:tr h="370840">
                    <a:tc>
                      <a:txBody>
                        <a:bodyPr/>
                        <a:lstStyle/>
                        <a:p>
                          <a:endParaRPr lang="en-US"/>
                        </a:p>
                      </a:txBody>
                      <a:tcPr>
                        <a:blipFill rotWithShape="0">
                          <a:blip r:embed="rId3"/>
                          <a:stretch>
                            <a:fillRect l="-714" t="-783607" r="-103571" b="-3279"/>
                          </a:stretch>
                        </a:blipFill>
                      </a:tcPr>
                    </a:tc>
                    <a:tc>
                      <a:txBody>
                        <a:bodyPr/>
                        <a:lstStyle/>
                        <a:p>
                          <a:endParaRPr lang="en-US"/>
                        </a:p>
                      </a:txBody>
                      <a:tcPr>
                        <a:blipFill rotWithShape="0">
                          <a:blip r:embed="rId3"/>
                          <a:stretch>
                            <a:fillRect l="-100714" t="-783607" r="-3571" b="-3279"/>
                          </a:stretch>
                        </a:blipFill>
                      </a:tcPr>
                    </a:tc>
                  </a:tr>
                </a:tbl>
              </a:graphicData>
            </a:graphic>
          </p:graphicFrame>
        </mc:Fallback>
      </mc:AlternateContent>
      <p:sp>
        <p:nvSpPr>
          <p:cNvPr id="12" name="Right Arrow 11"/>
          <p:cNvSpPr/>
          <p:nvPr/>
        </p:nvSpPr>
        <p:spPr>
          <a:xfrm>
            <a:off x="5751758" y="3375431"/>
            <a:ext cx="1090622" cy="633745"/>
          </a:xfrm>
          <a:prstGeom prst="rightArrow">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mc:AlternateContent xmlns:mc="http://schemas.openxmlformats.org/markup-compatibility/2006" xmlns:a14="http://schemas.microsoft.com/office/drawing/2010/main">
        <mc:Choice Requires="a14">
          <p:graphicFrame>
            <p:nvGraphicFramePr>
              <p:cNvPr id="17" name="Table 16"/>
              <p:cNvGraphicFramePr>
                <a:graphicFrameLocks noGrp="1"/>
              </p:cNvGraphicFramePr>
              <p:nvPr>
                <p:extLst>
                  <p:ext uri="{D42A27DB-BD31-4B8C-83A1-F6EECF244321}">
                    <p14:modId xmlns:p14="http://schemas.microsoft.com/office/powerpoint/2010/main" val="1757731067"/>
                  </p:ext>
                </p:extLst>
              </p:nvPr>
            </p:nvGraphicFramePr>
            <p:xfrm>
              <a:off x="9920831" y="2076862"/>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smtClean="0">
                                        <a:latin typeface="Cambria Math" charset="0"/>
                                      </a:rPr>
                                      <m:t>1</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1</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2</m:t>
                                    </m:r>
                                  </m:sub>
                                </m:sSub>
                              </m:oMath>
                            </m:oMathPara>
                          </a14:m>
                          <a:endParaRPr lang="en-US"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solidFill>
                          <a:schemeClr val="accent3">
                            <a:lumMod val="60000"/>
                            <a:lumOff val="40000"/>
                          </a:schemeClr>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solidFill>
                          <a:schemeClr val="accent3">
                            <a:lumMod val="60000"/>
                            <a:lumOff val="40000"/>
                          </a:schemeClr>
                        </a:solidFill>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4</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4</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5</m:t>
                                    </m:r>
                                  </m:sub>
                                </m:sSub>
                              </m:oMath>
                            </m:oMathPara>
                          </a14:m>
                          <a:endParaRPr lang="en-US"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5</m:t>
                                    </m:r>
                                  </m:sub>
                                </m:sSub>
                              </m:oMath>
                            </m:oMathPara>
                          </a14:m>
                          <a:endParaRPr lang="en-US" dirty="0"/>
                        </a:p>
                      </a:txBody>
                      <a:tcPr>
                        <a:solidFill>
                          <a:schemeClr val="accent3">
                            <a:lumMod val="60000"/>
                            <a:lumOff val="40000"/>
                          </a:schemeClr>
                        </a:solidFill>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n</m:t>
                                    </m:r>
                                  </m:sub>
                                </m:sSub>
                              </m:oMath>
                            </m:oMathPara>
                          </a14:m>
                          <a:endParaRPr lang="en-US"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n</m:t>
                                    </m:r>
                                  </m:sub>
                                </m:sSub>
                              </m:oMath>
                            </m:oMathPara>
                          </a14:m>
                          <a:endParaRPr lang="en-US" dirty="0"/>
                        </a:p>
                      </a:txBody>
                      <a:tcPr>
                        <a:solidFill>
                          <a:schemeClr val="accent3">
                            <a:lumMod val="60000"/>
                            <a:lumOff val="40000"/>
                          </a:schemeClr>
                        </a:solidFill>
                      </a:tcPr>
                    </a:tc>
                    <a:extLst>
                      <a:ext uri="{0D108BD9-81ED-4DB2-BD59-A6C34878D82A}">
                        <a16:rowId xmlns:a16="http://schemas.microsoft.com/office/drawing/2014/main" val="10007"/>
                      </a:ext>
                    </a:extLst>
                  </a:tr>
                </a:tbl>
              </a:graphicData>
            </a:graphic>
          </p:graphicFrame>
        </mc:Choice>
        <mc:Fallback xmlns="">
          <p:graphicFrame>
            <p:nvGraphicFramePr>
              <p:cNvPr id="17" name="Table 16"/>
              <p:cNvGraphicFramePr>
                <a:graphicFrameLocks noGrp="1"/>
              </p:cNvGraphicFramePr>
              <p:nvPr>
                <p:extLst>
                  <p:ext uri="{D42A27DB-BD31-4B8C-83A1-F6EECF244321}">
                    <p14:modId xmlns:p14="http://schemas.microsoft.com/office/powerpoint/2010/main" val="1757731067"/>
                  </p:ext>
                </p:extLst>
              </p:nvPr>
            </p:nvGraphicFramePr>
            <p:xfrm>
              <a:off x="9920831" y="2076862"/>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4"/>
                          <a:stretch>
                            <a:fillRect l="-709" t="-106557" r="-102128" b="-677049"/>
                          </a:stretch>
                        </a:blipFill>
                      </a:tcPr>
                    </a:tc>
                    <a:tc>
                      <a:txBody>
                        <a:bodyPr/>
                        <a:lstStyle/>
                        <a:p>
                          <a:endParaRPr lang="en-US"/>
                        </a:p>
                      </a:txBody>
                      <a:tcPr>
                        <a:blipFill rotWithShape="0">
                          <a:blip r:embed="rId4"/>
                          <a:stretch>
                            <a:fillRect l="-101429" t="-106557" r="-2857" b="-677049"/>
                          </a:stretch>
                        </a:blipFill>
                      </a:tcPr>
                    </a:tc>
                  </a:tr>
                  <a:tr h="370840">
                    <a:tc>
                      <a:txBody>
                        <a:bodyPr/>
                        <a:lstStyle/>
                        <a:p>
                          <a:endParaRPr lang="en-US"/>
                        </a:p>
                      </a:txBody>
                      <a:tcPr>
                        <a:blipFill rotWithShape="0">
                          <a:blip r:embed="rId4"/>
                          <a:stretch>
                            <a:fillRect l="-709" t="-206557" r="-102128" b="-577049"/>
                          </a:stretch>
                        </a:blipFill>
                      </a:tcPr>
                    </a:tc>
                    <a:tc>
                      <a:txBody>
                        <a:bodyPr/>
                        <a:lstStyle/>
                        <a:p>
                          <a:endParaRPr lang="en-US"/>
                        </a:p>
                      </a:txBody>
                      <a:tcPr>
                        <a:blipFill rotWithShape="0">
                          <a:blip r:embed="rId4"/>
                          <a:stretch>
                            <a:fillRect l="-101429" t="-206557" r="-2857" b="-577049"/>
                          </a:stretch>
                        </a:blipFill>
                      </a:tcPr>
                    </a:tc>
                  </a:tr>
                  <a:tr h="370840">
                    <a:tc>
                      <a:txBody>
                        <a:bodyPr/>
                        <a:lstStyle/>
                        <a:p>
                          <a:endParaRPr lang="en-US"/>
                        </a:p>
                      </a:txBody>
                      <a:tcPr>
                        <a:blipFill rotWithShape="0">
                          <a:blip r:embed="rId4"/>
                          <a:stretch>
                            <a:fillRect l="-709" t="-306557" r="-102128" b="-477049"/>
                          </a:stretch>
                        </a:blipFill>
                      </a:tcPr>
                    </a:tc>
                    <a:tc>
                      <a:txBody>
                        <a:bodyPr/>
                        <a:lstStyle/>
                        <a:p>
                          <a:endParaRPr lang="en-US"/>
                        </a:p>
                      </a:txBody>
                      <a:tcPr>
                        <a:blipFill rotWithShape="0">
                          <a:blip r:embed="rId4"/>
                          <a:stretch>
                            <a:fillRect l="-101429" t="-306557" r="-2857" b="-477049"/>
                          </a:stretch>
                        </a:blipFill>
                      </a:tcPr>
                    </a:tc>
                  </a:tr>
                  <a:tr h="370840">
                    <a:tc>
                      <a:txBody>
                        <a:bodyPr/>
                        <a:lstStyle/>
                        <a:p>
                          <a:endParaRPr lang="en-US"/>
                        </a:p>
                      </a:txBody>
                      <a:tcPr>
                        <a:blipFill rotWithShape="0">
                          <a:blip r:embed="rId4"/>
                          <a:stretch>
                            <a:fillRect l="-709" t="-406557" r="-102128" b="-377049"/>
                          </a:stretch>
                        </a:blipFill>
                      </a:tcPr>
                    </a:tc>
                    <a:tc>
                      <a:txBody>
                        <a:bodyPr/>
                        <a:lstStyle/>
                        <a:p>
                          <a:endParaRPr lang="en-US"/>
                        </a:p>
                      </a:txBody>
                      <a:tcPr>
                        <a:blipFill rotWithShape="0">
                          <a:blip r:embed="rId4"/>
                          <a:stretch>
                            <a:fillRect l="-101429" t="-406557" r="-2857" b="-377049"/>
                          </a:stretch>
                        </a:blipFill>
                      </a:tcPr>
                    </a:tc>
                  </a:tr>
                  <a:tr h="370840">
                    <a:tc>
                      <a:txBody>
                        <a:bodyPr/>
                        <a:lstStyle/>
                        <a:p>
                          <a:endParaRPr lang="en-US"/>
                        </a:p>
                      </a:txBody>
                      <a:tcPr>
                        <a:blipFill rotWithShape="0">
                          <a:blip r:embed="rId4"/>
                          <a:stretch>
                            <a:fillRect l="-709" t="-506557" r="-102128" b="-277049"/>
                          </a:stretch>
                        </a:blipFill>
                      </a:tcPr>
                    </a:tc>
                    <a:tc>
                      <a:txBody>
                        <a:bodyPr/>
                        <a:lstStyle/>
                        <a:p>
                          <a:endParaRPr lang="en-US"/>
                        </a:p>
                      </a:txBody>
                      <a:tcPr>
                        <a:blipFill rotWithShape="0">
                          <a:blip r:embed="rId4"/>
                          <a:stretch>
                            <a:fillRect l="-101429" t="-506557" r="-2857" b="-277049"/>
                          </a:stretch>
                        </a:blipFill>
                      </a:tcPr>
                    </a:tc>
                  </a:tr>
                  <a:tr h="640080">
                    <a:tc>
                      <a:txBody>
                        <a:bodyPr/>
                        <a:lstStyle/>
                        <a:p>
                          <a:endParaRPr lang="en-US"/>
                        </a:p>
                      </a:txBody>
                      <a:tcPr>
                        <a:blipFill rotWithShape="0">
                          <a:blip r:embed="rId4"/>
                          <a:stretch>
                            <a:fillRect l="-709" t="-352381" r="-102128" b="-60952"/>
                          </a:stretch>
                        </a:blipFill>
                      </a:tcPr>
                    </a:tc>
                    <a:tc>
                      <a:txBody>
                        <a:bodyPr/>
                        <a:lstStyle/>
                        <a:p>
                          <a:endParaRPr lang="en-US"/>
                        </a:p>
                      </a:txBody>
                      <a:tcPr>
                        <a:blipFill rotWithShape="0">
                          <a:blip r:embed="rId4"/>
                          <a:stretch>
                            <a:fillRect l="-101429" t="-352381" r="-2857" b="-60952"/>
                          </a:stretch>
                        </a:blipFill>
                      </a:tcPr>
                    </a:tc>
                  </a:tr>
                  <a:tr h="370840">
                    <a:tc>
                      <a:txBody>
                        <a:bodyPr/>
                        <a:lstStyle/>
                        <a:p>
                          <a:endParaRPr lang="en-US"/>
                        </a:p>
                      </a:txBody>
                      <a:tcPr>
                        <a:blipFill rotWithShape="0">
                          <a:blip r:embed="rId4"/>
                          <a:stretch>
                            <a:fillRect l="-709" t="-778689" r="-102128" b="-4918"/>
                          </a:stretch>
                        </a:blipFill>
                      </a:tcPr>
                    </a:tc>
                    <a:tc>
                      <a:txBody>
                        <a:bodyPr/>
                        <a:lstStyle/>
                        <a:p>
                          <a:endParaRPr lang="en-US"/>
                        </a:p>
                      </a:txBody>
                      <a:tcPr>
                        <a:blipFill rotWithShape="0">
                          <a:blip r:embed="rId4"/>
                          <a:stretch>
                            <a:fillRect l="-101429" t="-778689" r="-2857" b="-4918"/>
                          </a:stretch>
                        </a:blipFill>
                      </a:tcPr>
                    </a:tc>
                  </a:tr>
                </a:tbl>
              </a:graphicData>
            </a:graphic>
          </p:graphicFrame>
        </mc:Fallback>
      </mc:AlternateContent>
      <p:sp>
        <p:nvSpPr>
          <p:cNvPr id="18" name="Rectangle 17"/>
          <p:cNvSpPr/>
          <p:nvPr/>
        </p:nvSpPr>
        <p:spPr>
          <a:xfrm>
            <a:off x="6915473" y="1345668"/>
            <a:ext cx="1786066" cy="369332"/>
          </a:xfrm>
          <a:prstGeom prst="rect">
            <a:avLst/>
          </a:prstGeom>
          <a:solidFill>
            <a:schemeClr val="tx2">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Decision Tree 3</a:t>
            </a:r>
          </a:p>
        </p:txBody>
      </p:sp>
      <p:sp>
        <p:nvSpPr>
          <p:cNvPr id="19" name="Rectangle 18"/>
          <p:cNvSpPr/>
          <p:nvPr/>
        </p:nvSpPr>
        <p:spPr>
          <a:xfrm>
            <a:off x="3435128" y="1345668"/>
            <a:ext cx="2316630" cy="369332"/>
          </a:xfrm>
          <a:prstGeom prst="rect">
            <a:avLst/>
          </a:prstGeom>
          <a:solidFill>
            <a:schemeClr val="tx2">
              <a:lumMod val="20000"/>
              <a:lumOff val="80000"/>
            </a:schemeClr>
          </a:solidFill>
        </p:spPr>
        <p:txBody>
          <a:bodyPr wrap="square">
            <a:spAutoFit/>
          </a:bodyPr>
          <a:lstStyle/>
          <a:p>
            <a:pPr algn="ctr"/>
            <a:r>
              <a:rPr lang="en-US" dirty="0">
                <a:solidFill>
                  <a:sysClr val="windowText" lastClr="000000"/>
                </a:solidFill>
                <a:latin typeface="Karla" charset="0"/>
                <a:ea typeface="Karla" charset="0"/>
                <a:cs typeface="Karla" charset="0"/>
              </a:rPr>
              <a:t>Bootstrap Sample 3</a:t>
            </a:r>
          </a:p>
        </p:txBody>
      </p:sp>
      <p:sp>
        <p:nvSpPr>
          <p:cNvPr id="20" name="Right Arrow 19"/>
          <p:cNvSpPr/>
          <p:nvPr/>
        </p:nvSpPr>
        <p:spPr>
          <a:xfrm>
            <a:off x="2415053" y="3375430"/>
            <a:ext cx="1090622" cy="633745"/>
          </a:xfrm>
          <a:prstGeom prst="rightArrow">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1" name="Rectangle 20"/>
          <p:cNvSpPr/>
          <p:nvPr/>
        </p:nvSpPr>
        <p:spPr>
          <a:xfrm>
            <a:off x="349292" y="1345668"/>
            <a:ext cx="1629129" cy="369332"/>
          </a:xfrm>
          <a:prstGeom prst="rect">
            <a:avLst/>
          </a:prstGeom>
          <a:solidFill>
            <a:schemeClr val="tx2">
              <a:lumMod val="20000"/>
              <a:lumOff val="80000"/>
            </a:schemeClr>
          </a:solidFill>
        </p:spPr>
        <p:txBody>
          <a:bodyPr wrap="square">
            <a:spAutoFit/>
          </a:bodyPr>
          <a:lstStyle/>
          <a:p>
            <a:pPr algn="ctr"/>
            <a:r>
              <a:rPr lang="en-US">
                <a:solidFill>
                  <a:sysClr val="windowText" lastClr="000000"/>
                </a:solidFill>
                <a:latin typeface="Karla" charset="0"/>
                <a:ea typeface="Karla" charset="0"/>
                <a:cs typeface="Karla" charset="0"/>
              </a:rPr>
              <a:t>Original Data</a:t>
            </a:r>
            <a:endParaRPr lang="en-US" dirty="0">
              <a:solidFill>
                <a:sysClr val="windowText" lastClr="000000"/>
              </a:solidFill>
              <a:latin typeface="Karla" charset="0"/>
              <a:ea typeface="Karla" charset="0"/>
              <a:cs typeface="Karla" charset="0"/>
            </a:endParaRPr>
          </a:p>
        </p:txBody>
      </p:sp>
      <p:sp>
        <p:nvSpPr>
          <p:cNvPr id="22" name="Rectangle 21"/>
          <p:cNvSpPr/>
          <p:nvPr/>
        </p:nvSpPr>
        <p:spPr>
          <a:xfrm>
            <a:off x="9446072" y="1352002"/>
            <a:ext cx="2565126" cy="369332"/>
          </a:xfrm>
          <a:prstGeom prst="rect">
            <a:avLst/>
          </a:prstGeom>
          <a:solidFill>
            <a:schemeClr val="tx2">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Used and unused data</a:t>
            </a:r>
          </a:p>
        </p:txBody>
      </p:sp>
      <p:pic>
        <p:nvPicPr>
          <p:cNvPr id="3" name="Picture 2"/>
          <p:cNvPicPr>
            <a:picLocks noChangeAspect="1"/>
          </p:cNvPicPr>
          <p:nvPr/>
        </p:nvPicPr>
        <p:blipFill>
          <a:blip r:embed="rId5"/>
          <a:stretch>
            <a:fillRect/>
          </a:stretch>
        </p:blipFill>
        <p:spPr>
          <a:xfrm>
            <a:off x="7022703" y="2581936"/>
            <a:ext cx="2855377" cy="2386584"/>
          </a:xfrm>
          <a:prstGeom prst="rect">
            <a:avLst/>
          </a:prstGeom>
        </p:spPr>
      </p:pic>
    </p:spTree>
    <p:extLst>
      <p:ext uri="{BB962C8B-B14F-4D97-AF65-F5344CB8AC3E}">
        <p14:creationId xmlns:p14="http://schemas.microsoft.com/office/powerpoint/2010/main" val="71794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Point-wise out-of-bag </a:t>
            </a:r>
            <a:r>
              <a:rPr lang="en-US"/>
              <a:t>error </a:t>
            </a: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39</a:t>
            </a:fld>
            <a:endParaRPr lang="en-US"/>
          </a:p>
        </p:txBody>
      </p:sp>
      <mc:AlternateContent xmlns:mc="http://schemas.openxmlformats.org/markup-compatibility/2006" xmlns:a14="http://schemas.microsoft.com/office/drawing/2010/main">
        <mc:Choice Requires="a14">
          <p:graphicFrame>
            <p:nvGraphicFramePr>
              <p:cNvPr id="14" name="Table 13"/>
              <p:cNvGraphicFramePr>
                <a:graphicFrameLocks noGrp="1"/>
              </p:cNvGraphicFramePr>
              <p:nvPr>
                <p:extLst>
                  <p:ext uri="{D42A27DB-BD31-4B8C-83A1-F6EECF244321}">
                    <p14:modId xmlns:p14="http://schemas.microsoft.com/office/powerpoint/2010/main" val="1885068031"/>
                  </p:ext>
                </p:extLst>
              </p:nvPr>
            </p:nvGraphicFramePr>
            <p:xfrm>
              <a:off x="499875" y="2076863"/>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smtClean="0">
                                        <a:latin typeface="Cambria Math" charset="0"/>
                                      </a:rPr>
                                      <m:t>1</m:t>
                                    </m:r>
                                  </m:sub>
                                </m:sSub>
                              </m:oMath>
                            </m:oMathPara>
                          </a14:m>
                          <a:endParaRPr lang="en-US" dirty="0"/>
                        </a:p>
                      </a:txBody>
                      <a:tcPr>
                        <a:solidFill>
                          <a:schemeClr val="bg1">
                            <a:lumMod val="7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1</m:t>
                                    </m:r>
                                  </m:sub>
                                </m:sSub>
                              </m:oMath>
                            </m:oMathPara>
                          </a14:m>
                          <a:endParaRPr lang="en-US" dirty="0"/>
                        </a:p>
                      </a:txBody>
                      <a:tcPr>
                        <a:solidFill>
                          <a:schemeClr val="bg1">
                            <a:lumMod val="75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tc>
                    <a:extLst>
                      <a:ext uri="{0D108BD9-81ED-4DB2-BD59-A6C34878D82A}">
                        <a16:rowId xmlns:a16="http://schemas.microsoft.com/office/drawing/2014/main" val="10003"/>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𝑖</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i</m:t>
                                    </m:r>
                                  </m:sub>
                                </m:sSub>
                              </m:oMath>
                            </m:oMathPara>
                          </a14:m>
                          <a:endParaRPr lang="en-US" dirty="0"/>
                        </a:p>
                      </a:txBody>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n</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n</m:t>
                                    </m:r>
                                  </m:sub>
                                </m:sSub>
                              </m:oMath>
                            </m:oMathPara>
                          </a14:m>
                          <a:endParaRPr 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14" name="Table 13"/>
              <p:cNvGraphicFramePr>
                <a:graphicFrameLocks noGrp="1"/>
              </p:cNvGraphicFramePr>
              <p:nvPr>
                <p:extLst>
                  <p:ext uri="{D42A27DB-BD31-4B8C-83A1-F6EECF244321}">
                    <p14:modId xmlns:p14="http://schemas.microsoft.com/office/powerpoint/2010/main" val="1885068031"/>
                  </p:ext>
                </p:extLst>
              </p:nvPr>
            </p:nvGraphicFramePr>
            <p:xfrm>
              <a:off x="499875" y="2076863"/>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2"/>
                          <a:stretch>
                            <a:fillRect l="-1429" t="-106557" r="-102857" b="-677049"/>
                          </a:stretch>
                        </a:blipFill>
                      </a:tcPr>
                    </a:tc>
                    <a:tc>
                      <a:txBody>
                        <a:bodyPr/>
                        <a:lstStyle/>
                        <a:p>
                          <a:endParaRPr lang="en-US"/>
                        </a:p>
                      </a:txBody>
                      <a:tcPr>
                        <a:blipFill rotWithShape="0">
                          <a:blip r:embed="rId2"/>
                          <a:stretch>
                            <a:fillRect l="-101429" t="-106557" r="-2857" b="-677049"/>
                          </a:stretch>
                        </a:blipFill>
                      </a:tcPr>
                    </a:tc>
                  </a:tr>
                  <a:tr h="370840">
                    <a:tc>
                      <a:txBody>
                        <a:bodyPr/>
                        <a:lstStyle/>
                        <a:p>
                          <a:endParaRPr lang="en-US"/>
                        </a:p>
                      </a:txBody>
                      <a:tcPr>
                        <a:blipFill rotWithShape="0">
                          <a:blip r:embed="rId2"/>
                          <a:stretch>
                            <a:fillRect l="-1429" t="-206557" r="-102857" b="-577049"/>
                          </a:stretch>
                        </a:blipFill>
                      </a:tcPr>
                    </a:tc>
                    <a:tc>
                      <a:txBody>
                        <a:bodyPr/>
                        <a:lstStyle/>
                        <a:p>
                          <a:endParaRPr lang="en-US"/>
                        </a:p>
                      </a:txBody>
                      <a:tcPr>
                        <a:blipFill rotWithShape="0">
                          <a:blip r:embed="rId2"/>
                          <a:stretch>
                            <a:fillRect l="-101429" t="-206557" r="-2857" b="-577049"/>
                          </a:stretch>
                        </a:blipFill>
                      </a:tcPr>
                    </a:tc>
                  </a:tr>
                  <a:tr h="370840">
                    <a:tc>
                      <a:txBody>
                        <a:bodyPr/>
                        <a:lstStyle/>
                        <a:p>
                          <a:endParaRPr lang="en-US"/>
                        </a:p>
                      </a:txBody>
                      <a:tcPr>
                        <a:blipFill rotWithShape="0">
                          <a:blip r:embed="rId2"/>
                          <a:stretch>
                            <a:fillRect l="-1429" t="-306557" r="-102857" b="-477049"/>
                          </a:stretch>
                        </a:blipFill>
                      </a:tcPr>
                    </a:tc>
                    <a:tc>
                      <a:txBody>
                        <a:bodyPr/>
                        <a:lstStyle/>
                        <a:p>
                          <a:endParaRPr lang="en-US"/>
                        </a:p>
                      </a:txBody>
                      <a:tcPr>
                        <a:blipFill rotWithShape="0">
                          <a:blip r:embed="rId2"/>
                          <a:stretch>
                            <a:fillRect l="-101429" t="-306557" r="-2857" b="-477049"/>
                          </a:stretch>
                        </a:blipFill>
                      </a:tcPr>
                    </a:tc>
                  </a:tr>
                  <a:tr h="370840">
                    <a:tc>
                      <a:txBody>
                        <a:bodyPr/>
                        <a:lstStyle/>
                        <a:p>
                          <a:endParaRPr lang="en-US"/>
                        </a:p>
                      </a:txBody>
                      <a:tcPr>
                        <a:blipFill rotWithShape="0">
                          <a:blip r:embed="rId2"/>
                          <a:stretch>
                            <a:fillRect l="-1429" t="-406557" r="-102857" b="-377049"/>
                          </a:stretch>
                        </a:blipFill>
                      </a:tcPr>
                    </a:tc>
                    <a:tc>
                      <a:txBody>
                        <a:bodyPr/>
                        <a:lstStyle/>
                        <a:p>
                          <a:endParaRPr lang="en-US"/>
                        </a:p>
                      </a:txBody>
                      <a:tcPr>
                        <a:blipFill rotWithShape="0">
                          <a:blip r:embed="rId2"/>
                          <a:stretch>
                            <a:fillRect l="-101429" t="-406557" r="-2857" b="-377049"/>
                          </a:stretch>
                        </a:blipFill>
                      </a:tcPr>
                    </a:tc>
                  </a:tr>
                  <a:tr h="370840">
                    <a:tc>
                      <a:txBody>
                        <a:bodyPr/>
                        <a:lstStyle/>
                        <a:p>
                          <a:endParaRPr lang="en-US"/>
                        </a:p>
                      </a:txBody>
                      <a:tcPr>
                        <a:blipFill rotWithShape="0">
                          <a:blip r:embed="rId2"/>
                          <a:stretch>
                            <a:fillRect l="-1429" t="-506557" r="-102857" b="-277049"/>
                          </a:stretch>
                        </a:blipFill>
                      </a:tcPr>
                    </a:tc>
                    <a:tc>
                      <a:txBody>
                        <a:bodyPr/>
                        <a:lstStyle/>
                        <a:p>
                          <a:endParaRPr lang="en-US"/>
                        </a:p>
                      </a:txBody>
                      <a:tcPr>
                        <a:blipFill rotWithShape="0">
                          <a:blip r:embed="rId2"/>
                          <a:stretch>
                            <a:fillRect l="-101429" t="-506557" r="-2857" b="-277049"/>
                          </a:stretch>
                        </a:blipFill>
                      </a:tcPr>
                    </a:tc>
                  </a:tr>
                  <a:tr h="640080">
                    <a:tc>
                      <a:txBody>
                        <a:bodyPr/>
                        <a:lstStyle/>
                        <a:p>
                          <a:endParaRPr lang="en-US"/>
                        </a:p>
                      </a:txBody>
                      <a:tcPr>
                        <a:blipFill rotWithShape="0">
                          <a:blip r:embed="rId2"/>
                          <a:stretch>
                            <a:fillRect l="-1429" t="-352381" r="-102857" b="-60952"/>
                          </a:stretch>
                        </a:blipFill>
                      </a:tcPr>
                    </a:tc>
                    <a:tc>
                      <a:txBody>
                        <a:bodyPr/>
                        <a:lstStyle/>
                        <a:p>
                          <a:endParaRPr lang="en-US"/>
                        </a:p>
                      </a:txBody>
                      <a:tcPr>
                        <a:blipFill rotWithShape="0">
                          <a:blip r:embed="rId2"/>
                          <a:stretch>
                            <a:fillRect l="-101429" t="-352381" r="-2857" b="-60952"/>
                          </a:stretch>
                        </a:blipFill>
                      </a:tcPr>
                    </a:tc>
                  </a:tr>
                  <a:tr h="370840">
                    <a:tc>
                      <a:txBody>
                        <a:bodyPr/>
                        <a:lstStyle/>
                        <a:p>
                          <a:endParaRPr lang="en-US"/>
                        </a:p>
                      </a:txBody>
                      <a:tcPr>
                        <a:blipFill rotWithShape="0">
                          <a:blip r:embed="rId2"/>
                          <a:stretch>
                            <a:fillRect l="-1429" t="-778689" r="-102857" b="-4918"/>
                          </a:stretch>
                        </a:blipFill>
                      </a:tcPr>
                    </a:tc>
                    <a:tc>
                      <a:txBody>
                        <a:bodyPr/>
                        <a:lstStyle/>
                        <a:p>
                          <a:endParaRPr lang="en-US"/>
                        </a:p>
                      </a:txBody>
                      <a:tcPr>
                        <a:blipFill rotWithShape="0">
                          <a:blip r:embed="rId2"/>
                          <a:stretch>
                            <a:fillRect l="-101429" t="-778689" r="-2857" b="-4918"/>
                          </a:stretch>
                        </a:blipFill>
                      </a:tcPr>
                    </a:tc>
                  </a:tr>
                </a:tbl>
              </a:graphicData>
            </a:graphic>
          </p:graphicFrame>
        </mc:Fallback>
      </mc:AlternateContent>
    </p:spTree>
    <p:extLst>
      <p:ext uri="{BB962C8B-B14F-4D97-AF65-F5344CB8AC3E}">
        <p14:creationId xmlns:p14="http://schemas.microsoft.com/office/powerpoint/2010/main" val="2046421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for Regression</a:t>
            </a:r>
          </a:p>
        </p:txBody>
      </p:sp>
      <p:sp>
        <p:nvSpPr>
          <p:cNvPr id="3" name="Slide Number Placeholder 2"/>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13179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Point-wise out-of-bag error </a:t>
            </a:r>
          </a:p>
        </p:txBody>
      </p:sp>
      <p:sp>
        <p:nvSpPr>
          <p:cNvPr id="4" name="Slide Number Placeholder 3"/>
          <p:cNvSpPr>
            <a:spLocks noGrp="1"/>
          </p:cNvSpPr>
          <p:nvPr>
            <p:ph type="sldNum" sz="quarter" idx="12"/>
          </p:nvPr>
        </p:nvSpPr>
        <p:spPr/>
        <p:txBody>
          <a:bodyPr/>
          <a:lstStyle/>
          <a:p>
            <a:fld id="{47445CB2-BF6F-6E49-AC61-7BDDE2E02F5B}" type="slidenum">
              <a:rPr lang="en-US" smtClean="0"/>
              <a:t>40</a:t>
            </a:fld>
            <a:endParaRPr lang="en-US"/>
          </a:p>
        </p:txBody>
      </p:sp>
      <mc:AlternateContent xmlns:mc="http://schemas.openxmlformats.org/markup-compatibility/2006" xmlns:a14="http://schemas.microsoft.com/office/drawing/2010/main">
        <mc:Choice Requires="a14">
          <p:graphicFrame>
            <p:nvGraphicFramePr>
              <p:cNvPr id="14" name="Table 13"/>
              <p:cNvGraphicFramePr>
                <a:graphicFrameLocks noGrp="1"/>
              </p:cNvGraphicFramePr>
              <p:nvPr>
                <p:extLst>
                  <p:ext uri="{D42A27DB-BD31-4B8C-83A1-F6EECF244321}">
                    <p14:modId xmlns:p14="http://schemas.microsoft.com/office/powerpoint/2010/main" val="1879681593"/>
                  </p:ext>
                </p:extLst>
              </p:nvPr>
            </p:nvGraphicFramePr>
            <p:xfrm>
              <a:off x="499875" y="2076863"/>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smtClean="0">
                                        <a:latin typeface="Cambria Math" charset="0"/>
                                      </a:rPr>
                                      <m:t>1</m:t>
                                    </m:r>
                                  </m:sub>
                                </m:sSub>
                              </m:oMath>
                            </m:oMathPara>
                          </a14:m>
                          <a:endParaRPr lang="en-US" dirty="0"/>
                        </a:p>
                      </a:txBody>
                      <a:tcPr>
                        <a:solidFill>
                          <a:schemeClr val="bg1">
                            <a:lumMod val="7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1</m:t>
                                    </m:r>
                                  </m:sub>
                                </m:sSub>
                              </m:oMath>
                            </m:oMathPara>
                          </a14:m>
                          <a:endParaRPr lang="en-US" dirty="0"/>
                        </a:p>
                      </a:txBody>
                      <a:tcPr>
                        <a:solidFill>
                          <a:schemeClr val="bg1">
                            <a:lumMod val="75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tc>
                    <a:extLst>
                      <a:ext uri="{0D108BD9-81ED-4DB2-BD59-A6C34878D82A}">
                        <a16:rowId xmlns:a16="http://schemas.microsoft.com/office/drawing/2014/main" val="10003"/>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𝑖</m:t>
                                    </m:r>
                                  </m:sub>
                                </m:sSub>
                              </m:oMath>
                            </m:oMathPara>
                          </a14:m>
                          <a:endParaRPr lang="en-US" dirty="0"/>
                        </a:p>
                      </a:txBody>
                      <a:tcPr>
                        <a:solidFill>
                          <a:schemeClr val="tx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i</m:t>
                                    </m:r>
                                  </m:sub>
                                </m:sSub>
                              </m:oMath>
                            </m:oMathPara>
                          </a14:m>
                          <a:endParaRPr lang="en-US" dirty="0"/>
                        </a:p>
                      </a:txBody>
                      <a:tcPr>
                        <a:solidFill>
                          <a:schemeClr val="tx2">
                            <a:lumMod val="20000"/>
                            <a:lumOff val="80000"/>
                          </a:schemeClr>
                        </a:solidFill>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n</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n</m:t>
                                    </m:r>
                                  </m:sub>
                                </m:sSub>
                              </m:oMath>
                            </m:oMathPara>
                          </a14:m>
                          <a:endParaRPr 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14" name="Table 13"/>
              <p:cNvGraphicFramePr>
                <a:graphicFrameLocks noGrp="1"/>
              </p:cNvGraphicFramePr>
              <p:nvPr>
                <p:extLst>
                  <p:ext uri="{D42A27DB-BD31-4B8C-83A1-F6EECF244321}">
                    <p14:modId xmlns:p14="http://schemas.microsoft.com/office/powerpoint/2010/main" val="1879681593"/>
                  </p:ext>
                </p:extLst>
              </p:nvPr>
            </p:nvGraphicFramePr>
            <p:xfrm>
              <a:off x="499875" y="2076863"/>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2"/>
                          <a:stretch>
                            <a:fillRect l="-1429" t="-106557" r="-102857" b="-677049"/>
                          </a:stretch>
                        </a:blipFill>
                      </a:tcPr>
                    </a:tc>
                    <a:tc>
                      <a:txBody>
                        <a:bodyPr/>
                        <a:lstStyle/>
                        <a:p>
                          <a:endParaRPr lang="en-US"/>
                        </a:p>
                      </a:txBody>
                      <a:tcPr>
                        <a:blipFill rotWithShape="0">
                          <a:blip r:embed="rId2"/>
                          <a:stretch>
                            <a:fillRect l="-101429" t="-106557" r="-2857" b="-677049"/>
                          </a:stretch>
                        </a:blipFill>
                      </a:tcPr>
                    </a:tc>
                  </a:tr>
                  <a:tr h="370840">
                    <a:tc>
                      <a:txBody>
                        <a:bodyPr/>
                        <a:lstStyle/>
                        <a:p>
                          <a:endParaRPr lang="en-US"/>
                        </a:p>
                      </a:txBody>
                      <a:tcPr>
                        <a:blipFill rotWithShape="0">
                          <a:blip r:embed="rId2"/>
                          <a:stretch>
                            <a:fillRect l="-1429" t="-206557" r="-102857" b="-577049"/>
                          </a:stretch>
                        </a:blipFill>
                      </a:tcPr>
                    </a:tc>
                    <a:tc>
                      <a:txBody>
                        <a:bodyPr/>
                        <a:lstStyle/>
                        <a:p>
                          <a:endParaRPr lang="en-US"/>
                        </a:p>
                      </a:txBody>
                      <a:tcPr>
                        <a:blipFill rotWithShape="0">
                          <a:blip r:embed="rId2"/>
                          <a:stretch>
                            <a:fillRect l="-101429" t="-206557" r="-2857" b="-577049"/>
                          </a:stretch>
                        </a:blipFill>
                      </a:tcPr>
                    </a:tc>
                  </a:tr>
                  <a:tr h="370840">
                    <a:tc>
                      <a:txBody>
                        <a:bodyPr/>
                        <a:lstStyle/>
                        <a:p>
                          <a:endParaRPr lang="en-US"/>
                        </a:p>
                      </a:txBody>
                      <a:tcPr>
                        <a:blipFill rotWithShape="0">
                          <a:blip r:embed="rId2"/>
                          <a:stretch>
                            <a:fillRect l="-1429" t="-306557" r="-102857" b="-477049"/>
                          </a:stretch>
                        </a:blipFill>
                      </a:tcPr>
                    </a:tc>
                    <a:tc>
                      <a:txBody>
                        <a:bodyPr/>
                        <a:lstStyle/>
                        <a:p>
                          <a:endParaRPr lang="en-US"/>
                        </a:p>
                      </a:txBody>
                      <a:tcPr>
                        <a:blipFill rotWithShape="0">
                          <a:blip r:embed="rId2"/>
                          <a:stretch>
                            <a:fillRect l="-101429" t="-306557" r="-2857" b="-477049"/>
                          </a:stretch>
                        </a:blipFill>
                      </a:tcPr>
                    </a:tc>
                  </a:tr>
                  <a:tr h="370840">
                    <a:tc>
                      <a:txBody>
                        <a:bodyPr/>
                        <a:lstStyle/>
                        <a:p>
                          <a:endParaRPr lang="en-US"/>
                        </a:p>
                      </a:txBody>
                      <a:tcPr>
                        <a:blipFill rotWithShape="0">
                          <a:blip r:embed="rId2"/>
                          <a:stretch>
                            <a:fillRect l="-1429" t="-406557" r="-102857" b="-377049"/>
                          </a:stretch>
                        </a:blipFill>
                      </a:tcPr>
                    </a:tc>
                    <a:tc>
                      <a:txBody>
                        <a:bodyPr/>
                        <a:lstStyle/>
                        <a:p>
                          <a:endParaRPr lang="en-US"/>
                        </a:p>
                      </a:txBody>
                      <a:tcPr>
                        <a:blipFill rotWithShape="0">
                          <a:blip r:embed="rId2"/>
                          <a:stretch>
                            <a:fillRect l="-101429" t="-406557" r="-2857" b="-377049"/>
                          </a:stretch>
                        </a:blipFill>
                      </a:tcPr>
                    </a:tc>
                  </a:tr>
                  <a:tr h="370840">
                    <a:tc>
                      <a:txBody>
                        <a:bodyPr/>
                        <a:lstStyle/>
                        <a:p>
                          <a:endParaRPr lang="en-US"/>
                        </a:p>
                      </a:txBody>
                      <a:tcPr>
                        <a:blipFill rotWithShape="0">
                          <a:blip r:embed="rId2"/>
                          <a:stretch>
                            <a:fillRect l="-1429" t="-506557" r="-102857" b="-277049"/>
                          </a:stretch>
                        </a:blipFill>
                      </a:tcPr>
                    </a:tc>
                    <a:tc>
                      <a:txBody>
                        <a:bodyPr/>
                        <a:lstStyle/>
                        <a:p>
                          <a:endParaRPr lang="en-US"/>
                        </a:p>
                      </a:txBody>
                      <a:tcPr>
                        <a:blipFill rotWithShape="0">
                          <a:blip r:embed="rId2"/>
                          <a:stretch>
                            <a:fillRect l="-101429" t="-506557" r="-2857" b="-277049"/>
                          </a:stretch>
                        </a:blipFill>
                      </a:tcPr>
                    </a:tc>
                  </a:tr>
                  <a:tr h="640080">
                    <a:tc>
                      <a:txBody>
                        <a:bodyPr/>
                        <a:lstStyle/>
                        <a:p>
                          <a:endParaRPr lang="en-US"/>
                        </a:p>
                      </a:txBody>
                      <a:tcPr>
                        <a:blipFill rotWithShape="0">
                          <a:blip r:embed="rId2"/>
                          <a:stretch>
                            <a:fillRect l="-1429" t="-352381" r="-102857" b="-60952"/>
                          </a:stretch>
                        </a:blipFill>
                      </a:tcPr>
                    </a:tc>
                    <a:tc>
                      <a:txBody>
                        <a:bodyPr/>
                        <a:lstStyle/>
                        <a:p>
                          <a:endParaRPr lang="en-US"/>
                        </a:p>
                      </a:txBody>
                      <a:tcPr>
                        <a:blipFill rotWithShape="0">
                          <a:blip r:embed="rId2"/>
                          <a:stretch>
                            <a:fillRect l="-101429" t="-352381" r="-2857" b="-60952"/>
                          </a:stretch>
                        </a:blipFill>
                      </a:tcPr>
                    </a:tc>
                  </a:tr>
                  <a:tr h="370840">
                    <a:tc>
                      <a:txBody>
                        <a:bodyPr/>
                        <a:lstStyle/>
                        <a:p>
                          <a:endParaRPr lang="en-US"/>
                        </a:p>
                      </a:txBody>
                      <a:tcPr>
                        <a:blipFill rotWithShape="0">
                          <a:blip r:embed="rId2"/>
                          <a:stretch>
                            <a:fillRect l="-1429" t="-778689" r="-102857" b="-4918"/>
                          </a:stretch>
                        </a:blipFill>
                      </a:tcPr>
                    </a:tc>
                    <a:tc>
                      <a:txBody>
                        <a:bodyPr/>
                        <a:lstStyle/>
                        <a:p>
                          <a:endParaRPr lang="en-US"/>
                        </a:p>
                      </a:txBody>
                      <a:tcPr>
                        <a:blipFill rotWithShape="0">
                          <a:blip r:embed="rId2"/>
                          <a:stretch>
                            <a:fillRect l="-101429" t="-778689" r="-2857" b="-4918"/>
                          </a:stretch>
                        </a:blipFill>
                      </a:tcPr>
                    </a:tc>
                  </a:tr>
                </a:tbl>
              </a:graphicData>
            </a:graphic>
          </p:graphicFrame>
        </mc:Fallback>
      </mc:AlternateContent>
      <p:sp>
        <p:nvSpPr>
          <p:cNvPr id="3" name="Right Brace 2"/>
          <p:cNvSpPr/>
          <p:nvPr/>
        </p:nvSpPr>
        <p:spPr>
          <a:xfrm>
            <a:off x="4677274" y="1580413"/>
            <a:ext cx="1030514" cy="4992915"/>
          </a:xfrm>
          <a:prstGeom prst="rightBrace">
            <a:avLst/>
          </a:prstGeom>
          <a:noFill/>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5773050" y="3045259"/>
                <a:ext cx="2800638"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b>
                          <m:r>
                            <a:rPr lang="en-US" sz="2400" b="0" i="1" smtClean="0">
                              <a:latin typeface="Cambria Math" charset="0"/>
                            </a:rPr>
                            <m:t>𝑖</m:t>
                          </m:r>
                          <m:r>
                            <a:rPr lang="en-US" sz="2400" b="0" i="1" smtClean="0">
                              <a:latin typeface="Cambria Math" charset="0"/>
                            </a:rPr>
                            <m:t>,</m:t>
                          </m:r>
                          <m:r>
                            <a:rPr lang="en-US" sz="2400" b="0" i="1" smtClean="0">
                              <a:latin typeface="Cambria Math" charset="0"/>
                            </a:rPr>
                            <m:t>𝑝𝑤</m:t>
                          </m:r>
                        </m:sub>
                      </m:sSub>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majority</m:t>
                          </m:r>
                          <m:r>
                            <a:rPr lang="en-US" sz="2400" b="0" i="0" smtClean="0">
                              <a:latin typeface="Cambria Math" charset="0"/>
                            </a:rPr>
                            <m:t>(</m:t>
                          </m:r>
                        </m:fName>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𝑦</m:t>
                                  </m:r>
                                </m:e>
                              </m:acc>
                            </m:e>
                            <m:sub>
                              <m:r>
                                <a:rPr lang="en-US" sz="2400" i="1">
                                  <a:latin typeface="Cambria Math" charset="0"/>
                                </a:rPr>
                                <m:t>𝑖</m:t>
                              </m:r>
                            </m:sub>
                          </m:sSub>
                          <m:r>
                            <a:rPr lang="en-US" sz="2400" b="0" i="1" smtClean="0">
                              <a:latin typeface="Cambria Math" charset="0"/>
                            </a:rPr>
                            <m:t>)</m:t>
                          </m:r>
                        </m:e>
                      </m:func>
                    </m:oMath>
                  </m:oMathPara>
                </a14:m>
                <a:endParaRPr lang="en-US" sz="2400" b="0" dirty="0"/>
              </a:p>
            </p:txBody>
          </p:sp>
        </mc:Choice>
        <mc:Fallback xmlns="">
          <p:sp>
            <p:nvSpPr>
              <p:cNvPr id="8" name="TextBox 7"/>
              <p:cNvSpPr txBox="1">
                <a:spLocks noRot="1" noChangeAspect="1" noMove="1" noResize="1" noEditPoints="1" noAdjustHandles="1" noChangeArrowheads="1" noChangeShapeType="1" noTextEdit="1"/>
              </p:cNvSpPr>
              <p:nvPr/>
            </p:nvSpPr>
            <p:spPr>
              <a:xfrm>
                <a:off x="5773050" y="3045259"/>
                <a:ext cx="2800638" cy="397866"/>
              </a:xfrm>
              <a:prstGeom prst="rect">
                <a:avLst/>
              </a:prstGeom>
              <a:blipFill rotWithShape="0">
                <a:blip r:embed="rId3"/>
                <a:stretch>
                  <a:fillRect l="-1961" t="-15385" r="-7625" b="-26154"/>
                </a:stretch>
              </a:blipFill>
            </p:spPr>
            <p:txBody>
              <a:bodyPr/>
              <a:lstStyle/>
              <a:p>
                <a:r>
                  <a:rPr lang="en-US">
                    <a:noFill/>
                  </a:rPr>
                  <a:t> </a:t>
                </a:r>
              </a:p>
            </p:txBody>
          </p:sp>
        </mc:Fallback>
      </mc:AlternateContent>
      <p:grpSp>
        <p:nvGrpSpPr>
          <p:cNvPr id="6" name="Group 5"/>
          <p:cNvGrpSpPr/>
          <p:nvPr/>
        </p:nvGrpSpPr>
        <p:grpSpPr>
          <a:xfrm>
            <a:off x="2239229" y="1011345"/>
            <a:ext cx="3435364" cy="5436375"/>
            <a:chOff x="2239229" y="1011345"/>
            <a:chExt cx="3435364" cy="5436375"/>
          </a:xfrm>
        </p:grpSpPr>
        <p:pic>
          <p:nvPicPr>
            <p:cNvPr id="5" name="Picture 4"/>
            <p:cNvPicPr>
              <a:picLocks noChangeAspect="1"/>
            </p:cNvPicPr>
            <p:nvPr/>
          </p:nvPicPr>
          <p:blipFill>
            <a:blip r:embed="rId4"/>
            <a:stretch>
              <a:fillRect/>
            </a:stretch>
          </p:blipFill>
          <p:spPr>
            <a:xfrm>
              <a:off x="2684425" y="1485615"/>
              <a:ext cx="1835785" cy="1600200"/>
            </a:xfrm>
            <a:prstGeom prst="rect">
              <a:avLst/>
            </a:prstGeom>
          </p:spPr>
        </p:pic>
        <p:pic>
          <p:nvPicPr>
            <p:cNvPr id="9" name="Picture 8"/>
            <p:cNvPicPr>
              <a:picLocks noChangeAspect="1"/>
            </p:cNvPicPr>
            <p:nvPr/>
          </p:nvPicPr>
          <p:blipFill>
            <a:blip r:embed="rId5"/>
            <a:stretch>
              <a:fillRect/>
            </a:stretch>
          </p:blipFill>
          <p:spPr>
            <a:xfrm>
              <a:off x="2684425" y="3085815"/>
              <a:ext cx="1871437" cy="1609344"/>
            </a:xfrm>
            <a:prstGeom prst="rect">
              <a:avLst/>
            </a:prstGeom>
          </p:spPr>
        </p:pic>
        <p:pic>
          <p:nvPicPr>
            <p:cNvPr id="10" name="Picture 9"/>
            <p:cNvPicPr>
              <a:picLocks noChangeAspect="1"/>
            </p:cNvPicPr>
            <p:nvPr/>
          </p:nvPicPr>
          <p:blipFill>
            <a:blip r:embed="rId6"/>
            <a:stretch>
              <a:fillRect/>
            </a:stretch>
          </p:blipFill>
          <p:spPr>
            <a:xfrm>
              <a:off x="2560996" y="4847520"/>
              <a:ext cx="2085710" cy="1600200"/>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2239229" y="1011345"/>
                  <a:ext cx="3435364" cy="369332"/>
                </a:xfrm>
                <a:prstGeom prst="rect">
                  <a:avLst/>
                </a:prstGeom>
                <a:solidFill>
                  <a:schemeClr val="tx2">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 B Trees that did not see </a:t>
                  </a:r>
                  <a14:m>
                    <m:oMath xmlns:m="http://schemas.openxmlformats.org/officeDocument/2006/math">
                      <m:r>
                        <a:rPr lang="en-US" b="0" i="1" smtClean="0">
                          <a:solidFill>
                            <a:sysClr val="windowText" lastClr="000000"/>
                          </a:solidFill>
                          <a:latin typeface="Cambria Math" charset="0"/>
                          <a:ea typeface="Karla" charset="0"/>
                          <a:cs typeface="Karla" charset="0"/>
                        </a:rPr>
                        <m:t>{</m:t>
                      </m:r>
                      <m:sSub>
                        <m:sSubPr>
                          <m:ctrlPr>
                            <a:rPr lang="en-US" b="0" i="1" smtClean="0">
                              <a:solidFill>
                                <a:sysClr val="windowText" lastClr="000000"/>
                              </a:solidFill>
                              <a:latin typeface="Cambria Math" panose="02040503050406030204" pitchFamily="18" charset="0"/>
                              <a:ea typeface="Karla" charset="0"/>
                              <a:cs typeface="Karla" charset="0"/>
                            </a:rPr>
                          </m:ctrlPr>
                        </m:sSubPr>
                        <m:e>
                          <m:r>
                            <a:rPr lang="en-US" b="0" i="1" smtClean="0">
                              <a:solidFill>
                                <a:sysClr val="windowText" lastClr="000000"/>
                              </a:solidFill>
                              <a:latin typeface="Cambria Math" charset="0"/>
                              <a:ea typeface="Karla" charset="0"/>
                              <a:cs typeface="Karla" charset="0"/>
                            </a:rPr>
                            <m:t>𝑋</m:t>
                          </m:r>
                        </m:e>
                        <m:sub>
                          <m:r>
                            <a:rPr lang="en-US" b="0" i="1" smtClean="0">
                              <a:solidFill>
                                <a:sysClr val="windowText" lastClr="000000"/>
                              </a:solidFill>
                              <a:latin typeface="Cambria Math" charset="0"/>
                              <a:ea typeface="Karla" charset="0"/>
                              <a:cs typeface="Karla" charset="0"/>
                            </a:rPr>
                            <m:t>𝑖</m:t>
                          </m:r>
                        </m:sub>
                      </m:sSub>
                      <m:r>
                        <a:rPr lang="en-US" b="0" i="1" smtClean="0">
                          <a:solidFill>
                            <a:sysClr val="windowText" lastClr="000000"/>
                          </a:solidFill>
                          <a:latin typeface="Cambria Math" charset="0"/>
                          <a:ea typeface="Karla" charset="0"/>
                          <a:cs typeface="Karla" charset="0"/>
                        </a:rPr>
                        <m:t>,</m:t>
                      </m:r>
                      <m:sSub>
                        <m:sSubPr>
                          <m:ctrlPr>
                            <a:rPr lang="en-US" b="0" i="1" smtClean="0">
                              <a:solidFill>
                                <a:sysClr val="windowText" lastClr="000000"/>
                              </a:solidFill>
                              <a:latin typeface="Cambria Math" panose="02040503050406030204" pitchFamily="18" charset="0"/>
                              <a:ea typeface="Karla" charset="0"/>
                              <a:cs typeface="Karla" charset="0"/>
                            </a:rPr>
                          </m:ctrlPr>
                        </m:sSubPr>
                        <m:e>
                          <m:r>
                            <a:rPr lang="en-US" b="0" i="1" smtClean="0">
                              <a:solidFill>
                                <a:sysClr val="windowText" lastClr="000000"/>
                              </a:solidFill>
                              <a:latin typeface="Cambria Math" charset="0"/>
                              <a:ea typeface="Karla" charset="0"/>
                              <a:cs typeface="Karla" charset="0"/>
                            </a:rPr>
                            <m:t>𝑦</m:t>
                          </m:r>
                        </m:e>
                        <m:sub>
                          <m:r>
                            <a:rPr lang="en-US" b="0" i="1" smtClean="0">
                              <a:solidFill>
                                <a:sysClr val="windowText" lastClr="000000"/>
                              </a:solidFill>
                              <a:latin typeface="Cambria Math" charset="0"/>
                              <a:ea typeface="Karla" charset="0"/>
                              <a:cs typeface="Karla" charset="0"/>
                            </a:rPr>
                            <m:t>𝑖</m:t>
                          </m:r>
                        </m:sub>
                      </m:sSub>
                      <m:r>
                        <a:rPr lang="en-US" b="0" i="1" smtClean="0">
                          <a:solidFill>
                            <a:sysClr val="windowText" lastClr="000000"/>
                          </a:solidFill>
                          <a:latin typeface="Cambria Math" charset="0"/>
                          <a:ea typeface="Karla" charset="0"/>
                          <a:cs typeface="Karla" charset="0"/>
                        </a:rPr>
                        <m:t>}</m:t>
                      </m:r>
                    </m:oMath>
                  </a14:m>
                  <a:endParaRPr lang="en-US" dirty="0">
                    <a:solidFill>
                      <a:sysClr val="windowText" lastClr="000000"/>
                    </a:solidFill>
                    <a:latin typeface="Karla" charset="0"/>
                    <a:ea typeface="Karla" charset="0"/>
                    <a:cs typeface="Karla"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2239229" y="1011345"/>
                  <a:ext cx="3435364" cy="369332"/>
                </a:xfrm>
                <a:prstGeom prst="rect">
                  <a:avLst/>
                </a:prstGeom>
                <a:blipFill rotWithShape="0">
                  <a:blip r:embed="rId7"/>
                  <a:stretch>
                    <a:fillRect t="-10000" b="-2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TextBox 12"/>
              <p:cNvSpPr txBox="1"/>
              <p:nvPr/>
            </p:nvSpPr>
            <p:spPr>
              <a:xfrm>
                <a:off x="5857021" y="4425213"/>
                <a:ext cx="2986942" cy="892873"/>
              </a:xfrm>
              <a:prstGeom prst="rect">
                <a:avLst/>
              </a:prstGeom>
              <a:noFill/>
            </p:spPr>
            <p:txBody>
              <a:bodyPr wrap="square" lIns="0" tIns="0" rIns="0" bIns="0" rtlCol="0">
                <a:spAutoFit/>
              </a:bodyPr>
              <a:lstStyle/>
              <a:p>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b>
                        <m:r>
                          <a:rPr lang="en-US" sz="2400" b="0" i="1" smtClean="0">
                            <a:latin typeface="Cambria Math" charset="0"/>
                          </a:rPr>
                          <m:t>𝑖</m:t>
                        </m:r>
                        <m:r>
                          <a:rPr lang="en-US" sz="2400" b="0" i="1" smtClean="0">
                            <a:latin typeface="Cambria Math" charset="0"/>
                          </a:rPr>
                          <m:t>,</m:t>
                        </m:r>
                        <m:r>
                          <a:rPr lang="en-US" sz="2400" b="0" i="1" smtClean="0">
                            <a:latin typeface="Cambria Math" charset="0"/>
                          </a:rPr>
                          <m:t>𝑝𝑤</m:t>
                        </m:r>
                      </m:sub>
                    </m:sSub>
                    <m:r>
                      <a:rPr lang="en-US" sz="2400" b="0" i="1" smtClean="0">
                        <a:latin typeface="Cambria Math" charset="0"/>
                      </a:rPr>
                      <m:t>=</m:t>
                    </m:r>
                    <m:f>
                      <m:fPr>
                        <m:ctrlPr>
                          <a:rPr lang="en-US" sz="2400" b="0" i="1" smtClean="0">
                            <a:latin typeface="Cambria Math" panose="02040503050406030204" pitchFamily="18" charset="0"/>
                          </a:rPr>
                        </m:ctrlPr>
                      </m:fPr>
                      <m:num>
                        <m:r>
                          <a:rPr lang="en-US" sz="2400" b="0" i="1" smtClean="0">
                            <a:latin typeface="Cambria Math" charset="0"/>
                          </a:rPr>
                          <m:t>1</m:t>
                        </m:r>
                      </m:num>
                      <m:den>
                        <m:r>
                          <a:rPr lang="en-US" sz="2400" b="0" i="1" smtClean="0">
                            <a:latin typeface="Cambria Math" charset="0"/>
                          </a:rPr>
                          <m:t>𝑛</m:t>
                        </m:r>
                      </m:den>
                    </m:f>
                  </m:oMath>
                </a14:m>
                <a:r>
                  <a:rPr lang="en-US" sz="2400" dirty="0"/>
                  <a:t> </a:t>
                </a:r>
                <a14:m>
                  <m:oMath xmlns:m="http://schemas.openxmlformats.org/officeDocument/2006/math">
                    <m:nary>
                      <m:naryPr>
                        <m:chr m:val="∑"/>
                        <m:supHide m:val="on"/>
                        <m:ctrlPr>
                          <a:rPr lang="en-US" sz="2400" i="1">
                            <a:latin typeface="Cambria Math" panose="02040503050406030204" pitchFamily="18" charset="0"/>
                          </a:rPr>
                        </m:ctrlPr>
                      </m:naryPr>
                      <m:sub>
                        <m:r>
                          <m:rPr>
                            <m:brk m:alnAt="7"/>
                          </m:rPr>
                          <a:rPr lang="en-US" sz="2400" i="1">
                            <a:latin typeface="Cambria Math" charset="0"/>
                          </a:rPr>
                          <m:t>𝑗</m:t>
                        </m:r>
                        <m:r>
                          <a:rPr lang="en-US" sz="2400" i="1">
                            <a:latin typeface="Cambria Math" charset="0"/>
                          </a:rPr>
                          <m:t>∈</m:t>
                        </m:r>
                        <m:r>
                          <a:rPr lang="en-US" sz="2400" i="1">
                            <a:latin typeface="Cambria Math" charset="0"/>
                          </a:rPr>
                          <m:t>𝐵</m:t>
                        </m:r>
                      </m:sub>
                      <m:sup/>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𝑦</m:t>
                                </m:r>
                              </m:e>
                            </m:acc>
                          </m:e>
                          <m:sub>
                            <m:r>
                              <a:rPr lang="en-US" sz="2400" i="1">
                                <a:latin typeface="Cambria Math" charset="0"/>
                              </a:rPr>
                              <m:t>𝑖</m:t>
                            </m:r>
                            <m:r>
                              <a:rPr lang="en-US" sz="2400" i="1">
                                <a:latin typeface="Cambria Math" charset="0"/>
                              </a:rPr>
                              <m:t>,</m:t>
                            </m:r>
                            <m:r>
                              <a:rPr lang="en-US" sz="2400" i="1">
                                <a:latin typeface="Cambria Math" charset="0"/>
                              </a:rPr>
                              <m:t>𝑗</m:t>
                            </m:r>
                          </m:sub>
                        </m:sSub>
                      </m:e>
                    </m:nary>
                  </m:oMath>
                </a14:m>
                <a:endParaRPr lang="en-US" sz="2400" b="0" i="1" dirty="0">
                  <a:latin typeface="Cambria Math" charset="0"/>
                </a:endParaRPr>
              </a:p>
              <a:p>
                <a:endParaRPr lang="en-US" sz="2400" b="0" dirty="0"/>
              </a:p>
            </p:txBody>
          </p:sp>
        </mc:Choice>
        <mc:Fallback xmlns="">
          <p:sp>
            <p:nvSpPr>
              <p:cNvPr id="13" name="TextBox 12"/>
              <p:cNvSpPr txBox="1">
                <a:spLocks noRot="1" noChangeAspect="1" noMove="1" noResize="1" noEditPoints="1" noAdjustHandles="1" noChangeArrowheads="1" noChangeShapeType="1" noTextEdit="1"/>
              </p:cNvSpPr>
              <p:nvPr/>
            </p:nvSpPr>
            <p:spPr>
              <a:xfrm>
                <a:off x="5857021" y="4425213"/>
                <a:ext cx="2986942" cy="892873"/>
              </a:xfrm>
              <a:prstGeom prst="rect">
                <a:avLst/>
              </a:prstGeom>
              <a:blipFill rotWithShape="0">
                <a:blip r:embed="rId8"/>
                <a:stretch>
                  <a:fillRect l="-204"/>
                </a:stretch>
              </a:blipFill>
            </p:spPr>
            <p:txBody>
              <a:bodyPr/>
              <a:lstStyle/>
              <a:p>
                <a:r>
                  <a:rPr lang="en-US">
                    <a:noFill/>
                  </a:rPr>
                  <a:t> </a:t>
                </a:r>
              </a:p>
            </p:txBody>
          </p:sp>
        </mc:Fallback>
      </mc:AlternateContent>
      <p:sp>
        <p:nvSpPr>
          <p:cNvPr id="16" name="Right Arrow 15"/>
          <p:cNvSpPr/>
          <p:nvPr/>
        </p:nvSpPr>
        <p:spPr>
          <a:xfrm>
            <a:off x="8423199" y="3823066"/>
            <a:ext cx="836915" cy="439459"/>
          </a:xfrm>
          <a:prstGeom prst="rightArrow">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mc:AlternateContent xmlns:mc="http://schemas.openxmlformats.org/markup-compatibility/2006" xmlns:a14="http://schemas.microsoft.com/office/drawing/2010/main">
        <mc:Choice Requires="a14">
          <p:sp>
            <p:nvSpPr>
              <p:cNvPr id="17" name="TextBox 16"/>
              <p:cNvSpPr txBox="1"/>
              <p:nvPr/>
            </p:nvSpPr>
            <p:spPr>
              <a:xfrm>
                <a:off x="9467285" y="4546250"/>
                <a:ext cx="2396554" cy="497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𝑒</m:t>
                          </m:r>
                        </m:e>
                        <m:sub>
                          <m:r>
                            <a:rPr lang="en-US" sz="2400" b="0" i="1" smtClean="0">
                              <a:latin typeface="Cambria Math" charset="0"/>
                            </a:rPr>
                            <m:t>𝑖</m:t>
                          </m:r>
                        </m:sub>
                      </m:sSub>
                      <m:r>
                        <a:rPr lang="en-US" sz="2400" b="0" i="1" smtClean="0">
                          <a:latin typeface="Cambria Math"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𝑦</m:t>
                                  </m:r>
                                </m:e>
                                <m:sub>
                                  <m:r>
                                    <a:rPr lang="en-US" sz="2400" b="0" i="1" smtClean="0">
                                      <a:latin typeface="Cambria Math" charset="0"/>
                                    </a:rPr>
                                    <m:t>𝑖</m:t>
                                  </m:r>
                                </m:sub>
                              </m:sSub>
                              <m:r>
                                <a:rPr lang="en-US" sz="2400" b="0" i="1" smtClean="0">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𝑦</m:t>
                                      </m:r>
                                    </m:e>
                                  </m:acc>
                                </m:e>
                                <m:sub>
                                  <m:r>
                                    <a:rPr lang="en-US" sz="2400" b="0" i="1" smtClean="0">
                                      <a:latin typeface="Cambria Math" charset="0"/>
                                    </a:rPr>
                                    <m:t>𝑖</m:t>
                                  </m:r>
                                  <m:r>
                                    <a:rPr lang="en-US" sz="2400" b="0" i="1" smtClean="0">
                                      <a:latin typeface="Cambria Math" charset="0"/>
                                    </a:rPr>
                                    <m:t>.</m:t>
                                  </m:r>
                                  <m:r>
                                    <a:rPr lang="en-US" sz="2400" i="1">
                                      <a:latin typeface="Cambria Math" charset="0"/>
                                    </a:rPr>
                                    <m:t>𝑝𝑤</m:t>
                                  </m:r>
                                </m:sub>
                              </m:sSub>
                            </m:e>
                          </m:d>
                        </m:e>
                        <m:sup>
                          <m:r>
                            <a:rPr lang="en-US" sz="2400" b="0" i="0" smtClean="0">
                              <a:latin typeface="Cambria Math" charset="0"/>
                            </a:rPr>
                            <m:t>2</m:t>
                          </m:r>
                        </m:sup>
                      </m:sSup>
                    </m:oMath>
                  </m:oMathPara>
                </a14:m>
                <a:endParaRPr lang="en-US" sz="2400" b="0" dirty="0"/>
              </a:p>
            </p:txBody>
          </p:sp>
        </mc:Choice>
        <mc:Fallback xmlns="">
          <p:sp>
            <p:nvSpPr>
              <p:cNvPr id="17" name="TextBox 16"/>
              <p:cNvSpPr txBox="1">
                <a:spLocks noRot="1" noChangeAspect="1" noMove="1" noResize="1" noEditPoints="1" noAdjustHandles="1" noChangeArrowheads="1" noChangeShapeType="1" noTextEdit="1"/>
              </p:cNvSpPr>
              <p:nvPr/>
            </p:nvSpPr>
            <p:spPr>
              <a:xfrm>
                <a:off x="9467285" y="4546250"/>
                <a:ext cx="2396554" cy="49725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9419451" y="2971095"/>
                <a:ext cx="2444387"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𝑒</m:t>
                          </m:r>
                        </m:e>
                        <m:sub>
                          <m:r>
                            <a:rPr lang="en-US" sz="2400" b="0" i="1" smtClean="0">
                              <a:latin typeface="Cambria Math" charset="0"/>
                            </a:rPr>
                            <m:t>𝑖</m:t>
                          </m:r>
                        </m:sub>
                      </m:sSub>
                      <m:r>
                        <a:rPr lang="en-US" sz="2400" b="0" i="1" smtClean="0">
                          <a:latin typeface="Cambria Math" charset="0"/>
                        </a:rPr>
                        <m:t>= </m:t>
                      </m:r>
                      <m:r>
                        <a:rPr lang="en-US" sz="2400" b="0" i="1" smtClean="0">
                          <a:latin typeface="Cambria Math" charset="0"/>
                          <a:ea typeface="Cambria Math" charset="0"/>
                          <a:cs typeface="Cambria Math" charset="0"/>
                        </a:rPr>
                        <m:t>𝕀</m:t>
                      </m:r>
                      <m:r>
                        <a:rPr lang="en-US" sz="2400" b="0" i="1" smtClean="0">
                          <a:latin typeface="Cambria Math" charset="0"/>
                          <a:ea typeface="Cambria Math" charset="0"/>
                          <a:cs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𝑦</m:t>
                              </m:r>
                            </m:e>
                          </m:acc>
                        </m:e>
                        <m:sub>
                          <m:r>
                            <a:rPr lang="en-US" sz="2400" b="0" i="1" smtClean="0">
                              <a:latin typeface="Cambria Math" charset="0"/>
                            </a:rPr>
                            <m:t>𝑖</m:t>
                          </m:r>
                          <m:r>
                            <a:rPr lang="en-US" sz="2400" b="0" i="1" smtClean="0">
                              <a:latin typeface="Cambria Math" charset="0"/>
                            </a:rPr>
                            <m:t>,</m:t>
                          </m:r>
                          <m:r>
                            <a:rPr lang="en-US" sz="2400" i="1">
                              <a:latin typeface="Cambria Math" charset="0"/>
                            </a:rPr>
                            <m:t>𝑝𝑤</m:t>
                          </m:r>
                        </m:sub>
                      </m:sSub>
                      <m:r>
                        <a:rPr lang="en-US" sz="2400" b="0" i="0" smtClean="0">
                          <a:latin typeface="Cambria Math" charset="0"/>
                        </a:rPr>
                        <m:t>=</m:t>
                      </m:r>
                      <m:sSub>
                        <m:sSubPr>
                          <m:ctrlPr>
                            <a:rPr lang="en-US" sz="2400" b="0" i="1" smtClean="0">
                              <a:latin typeface="Cambria Math" panose="02040503050406030204" pitchFamily="18" charset="0"/>
                            </a:rPr>
                          </m:ctrlPr>
                        </m:sSubPr>
                        <m:e>
                          <m:r>
                            <m:rPr>
                              <m:sty m:val="p"/>
                            </m:rPr>
                            <a:rPr lang="en-US" sz="2400" b="0" i="0" smtClean="0">
                              <a:latin typeface="Cambria Math" charset="0"/>
                            </a:rPr>
                            <m:t>y</m:t>
                          </m:r>
                        </m:e>
                        <m:sub>
                          <m:r>
                            <m:rPr>
                              <m:sty m:val="p"/>
                            </m:rPr>
                            <a:rPr lang="en-US" sz="2400" b="0" i="0" smtClean="0">
                              <a:latin typeface="Cambria Math" charset="0"/>
                            </a:rPr>
                            <m:t>i</m:t>
                          </m:r>
                        </m:sub>
                      </m:sSub>
                      <m:r>
                        <a:rPr lang="en-US" sz="2400" b="0" i="0" smtClean="0">
                          <a:latin typeface="Cambria Math" charset="0"/>
                        </a:rPr>
                        <m:t>)</m:t>
                      </m:r>
                    </m:oMath>
                  </m:oMathPara>
                </a14:m>
                <a:endParaRPr lang="en-US" sz="2400" b="0" dirty="0"/>
              </a:p>
            </p:txBody>
          </p:sp>
        </mc:Choice>
        <mc:Fallback xmlns="">
          <p:sp>
            <p:nvSpPr>
              <p:cNvPr id="18" name="TextBox 17"/>
              <p:cNvSpPr txBox="1">
                <a:spLocks noRot="1" noChangeAspect="1" noMove="1" noResize="1" noEditPoints="1" noAdjustHandles="1" noChangeArrowheads="1" noChangeShapeType="1" noTextEdit="1"/>
              </p:cNvSpPr>
              <p:nvPr/>
            </p:nvSpPr>
            <p:spPr>
              <a:xfrm>
                <a:off x="9419451" y="2971095"/>
                <a:ext cx="2444387" cy="397866"/>
              </a:xfrm>
              <a:prstGeom prst="rect">
                <a:avLst/>
              </a:prstGeom>
              <a:blipFill rotWithShape="0">
                <a:blip r:embed="rId10"/>
                <a:stretch>
                  <a:fillRect l="-1247" t="-128788" r="-4239" b="-156061"/>
                </a:stretch>
              </a:blipFill>
            </p:spPr>
            <p:txBody>
              <a:bodyPr/>
              <a:lstStyle/>
              <a:p>
                <a:r>
                  <a:rPr lang="en-US">
                    <a:noFill/>
                  </a:rPr>
                  <a:t> </a:t>
                </a:r>
              </a:p>
            </p:txBody>
          </p:sp>
        </mc:Fallback>
      </mc:AlternateContent>
      <p:sp>
        <p:nvSpPr>
          <p:cNvPr id="19" name="Rectangle 18"/>
          <p:cNvSpPr/>
          <p:nvPr/>
        </p:nvSpPr>
        <p:spPr>
          <a:xfrm>
            <a:off x="5738356" y="2508716"/>
            <a:ext cx="1649812" cy="369332"/>
          </a:xfrm>
          <a:prstGeom prst="rect">
            <a:avLst/>
          </a:prstGeom>
          <a:solidFill>
            <a:schemeClr val="accent4">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Classification</a:t>
            </a:r>
          </a:p>
        </p:txBody>
      </p:sp>
      <p:sp>
        <p:nvSpPr>
          <p:cNvPr id="20" name="Rectangle 19"/>
          <p:cNvSpPr/>
          <p:nvPr/>
        </p:nvSpPr>
        <p:spPr>
          <a:xfrm>
            <a:off x="5731859" y="4118862"/>
            <a:ext cx="1359668" cy="369332"/>
          </a:xfrm>
          <a:prstGeom prst="rect">
            <a:avLst/>
          </a:prstGeom>
          <a:solidFill>
            <a:schemeClr val="accent4">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Regression</a:t>
            </a:r>
          </a:p>
        </p:txBody>
      </p:sp>
    </p:spTree>
    <p:extLst>
      <p:ext uri="{BB962C8B-B14F-4D97-AF65-F5344CB8AC3E}">
        <p14:creationId xmlns:p14="http://schemas.microsoft.com/office/powerpoint/2010/main" val="126775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13" grpId="0"/>
      <p:bldP spid="16" grpId="0" animBg="1"/>
      <p:bldP spid="17" grpId="0"/>
      <p:bldP spid="18" grpId="0"/>
      <p:bldP spid="19" grpId="0" animBg="1"/>
      <p:bldP spid="2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OOB Error</a:t>
            </a:r>
          </a:p>
        </p:txBody>
      </p:sp>
      <p:sp>
        <p:nvSpPr>
          <p:cNvPr id="21" name="Content Placeholder 2"/>
          <p:cNvSpPr>
            <a:spLocks noGrp="1"/>
          </p:cNvSpPr>
          <p:nvPr>
            <p:ph idx="1"/>
          </p:nvPr>
        </p:nvSpPr>
        <p:spPr>
          <a:xfrm>
            <a:off x="591353" y="1190115"/>
            <a:ext cx="11009293" cy="2111143"/>
          </a:xfrm>
        </p:spPr>
        <p:txBody>
          <a:bodyPr/>
          <a:lstStyle/>
          <a:p>
            <a:pPr>
              <a:spcAft>
                <a:spcPts val="1200"/>
              </a:spcAft>
            </a:pPr>
            <a:r>
              <a:rPr lang="en-US" sz="2400" dirty="0"/>
              <a:t>We average the point-wise out-of-bag error over the full training set. </a:t>
            </a:r>
          </a:p>
          <a:p>
            <a:pPr>
              <a:spcAft>
                <a:spcPts val="1200"/>
              </a:spcAft>
            </a:pPr>
            <a:endParaRPr lang="en-US" sz="2400" dirty="0"/>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41</a:t>
            </a:fld>
            <a:endParaRPr lang="en-US"/>
          </a:p>
        </p:txBody>
      </p:sp>
      <mc:AlternateContent xmlns:mc="http://schemas.openxmlformats.org/markup-compatibility/2006" xmlns:a14="http://schemas.microsoft.com/office/drawing/2010/main">
        <mc:Choice Requires="a14">
          <p:sp>
            <p:nvSpPr>
              <p:cNvPr id="7" name="Rectangle 6"/>
              <p:cNvSpPr/>
              <p:nvPr/>
            </p:nvSpPr>
            <p:spPr>
              <a:xfrm>
                <a:off x="3310052" y="2407008"/>
                <a:ext cx="5201103"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𝐸𝑟𝑟𝑜</m:t>
                      </m:r>
                      <m:sSub>
                        <m:sSubPr>
                          <m:ctrlPr>
                            <a:rPr lang="en-US" sz="2400" i="1">
                              <a:latin typeface="Cambria Math" panose="02040503050406030204" pitchFamily="18" charset="0"/>
                            </a:rPr>
                          </m:ctrlPr>
                        </m:sSubPr>
                        <m:e>
                          <m:r>
                            <a:rPr lang="en-US" sz="2400" i="1">
                              <a:latin typeface="Cambria Math" charset="0"/>
                            </a:rPr>
                            <m:t>𝑟</m:t>
                          </m:r>
                        </m:e>
                        <m:sub>
                          <m:r>
                            <a:rPr lang="en-US" sz="2400" i="1">
                              <a:latin typeface="Cambria Math" charset="0"/>
                            </a:rPr>
                            <m:t>𝑂𝑂𝐵</m:t>
                          </m:r>
                        </m:sub>
                      </m:sSub>
                      <m:r>
                        <a:rPr lang="en-US" sz="2400" i="1">
                          <a:latin typeface="Cambria Math" charset="0"/>
                        </a:rPr>
                        <m:t>=</m:t>
                      </m:r>
                      <m:nary>
                        <m:naryPr>
                          <m:chr m:val="∑"/>
                          <m:ctrlPr>
                            <a:rPr lang="is-IS" sz="2400" i="1">
                              <a:latin typeface="Cambria Math" panose="02040503050406030204" pitchFamily="18" charset="0"/>
                            </a:rPr>
                          </m:ctrlPr>
                        </m:naryPr>
                        <m:sub>
                          <m:r>
                            <m:rPr>
                              <m:brk m:alnAt="23"/>
                            </m:rPr>
                            <a:rPr lang="en-US" sz="2400" i="1">
                              <a:latin typeface="Cambria Math" charset="0"/>
                            </a:rPr>
                            <m:t>𝑖</m:t>
                          </m:r>
                        </m:sub>
                        <m:sup>
                          <m:r>
                            <a:rPr lang="en-US" sz="2400" i="1">
                              <a:latin typeface="Cambria Math" charset="0"/>
                            </a:rPr>
                            <m:t>𝑛</m:t>
                          </m:r>
                        </m:sup>
                        <m:e>
                          <m:sSub>
                            <m:sSubPr>
                              <m:ctrlPr>
                                <a:rPr lang="en-US" sz="2400" i="1">
                                  <a:latin typeface="Cambria Math" panose="02040503050406030204" pitchFamily="18" charset="0"/>
                                </a:rPr>
                              </m:ctrlPr>
                            </m:sSubPr>
                            <m:e>
                              <m:r>
                                <a:rPr lang="en-US" sz="2400" i="1">
                                  <a:latin typeface="Cambria Math" charset="0"/>
                                </a:rPr>
                                <m:t>𝑒</m:t>
                              </m:r>
                            </m:e>
                            <m:sub>
                              <m:r>
                                <a:rPr lang="en-US" sz="2400" i="1">
                                  <a:latin typeface="Cambria Math" charset="0"/>
                                </a:rPr>
                                <m:t>𝑖</m:t>
                              </m:r>
                            </m:sub>
                          </m:sSub>
                        </m:e>
                      </m:nary>
                      <m:r>
                        <a:rPr lang="en-US" sz="2400" b="0" i="1" smtClean="0">
                          <a:latin typeface="Cambria Math" charset="0"/>
                        </a:rPr>
                        <m:t>=</m:t>
                      </m:r>
                      <m:nary>
                        <m:naryPr>
                          <m:chr m:val="∑"/>
                          <m:ctrlPr>
                            <a:rPr lang="is-IS" sz="2400" i="1">
                              <a:latin typeface="Cambria Math" panose="02040503050406030204" pitchFamily="18" charset="0"/>
                            </a:rPr>
                          </m:ctrlPr>
                        </m:naryPr>
                        <m:sub>
                          <m:r>
                            <m:rPr>
                              <m:brk m:alnAt="23"/>
                            </m:rPr>
                            <a:rPr lang="en-US" sz="2400" i="1">
                              <a:latin typeface="Cambria Math" charset="0"/>
                            </a:rPr>
                            <m:t>𝑖</m:t>
                          </m:r>
                        </m:sub>
                        <m:sup>
                          <m:r>
                            <a:rPr lang="en-US" sz="2400" i="1">
                              <a:latin typeface="Cambria Math" charset="0"/>
                            </a:rPr>
                            <m:t>𝑛</m:t>
                          </m:r>
                        </m:sup>
                        <m:e>
                          <m:r>
                            <a:rPr lang="en-US" sz="2400" i="1">
                              <a:latin typeface="Cambria Math" charset="0"/>
                              <a:ea typeface="Cambria Math" charset="0"/>
                              <a:cs typeface="Cambria Math" charset="0"/>
                            </a:rPr>
                            <m:t>𝕀</m:t>
                          </m:r>
                          <m:r>
                            <a:rPr lang="en-US" sz="2400" i="1">
                              <a:latin typeface="Cambria Math" charset="0"/>
                              <a:ea typeface="Cambria Math" charset="0"/>
                              <a:cs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𝑦</m:t>
                                  </m:r>
                                </m:e>
                              </m:acc>
                            </m:e>
                            <m:sub>
                              <m:r>
                                <a:rPr lang="en-US" sz="2400" b="0" i="1" smtClean="0">
                                  <a:latin typeface="Cambria Math" charset="0"/>
                                </a:rPr>
                                <m:t>𝑖</m:t>
                              </m:r>
                              <m:r>
                                <a:rPr lang="en-US" sz="2400" b="0" i="1" smtClean="0">
                                  <a:latin typeface="Cambria Math" charset="0"/>
                                </a:rPr>
                                <m:t>,</m:t>
                              </m:r>
                              <m:r>
                                <a:rPr lang="en-US" sz="2400" i="1">
                                  <a:latin typeface="Cambria Math" charset="0"/>
                                </a:rPr>
                                <m:t>𝑝𝑤</m:t>
                              </m:r>
                            </m:sub>
                          </m:sSub>
                          <m:r>
                            <a:rPr lang="en-US" sz="2400">
                              <a:latin typeface="Cambria Math" charset="0"/>
                            </a:rPr>
                            <m:t>=</m:t>
                          </m:r>
                          <m:sSub>
                            <m:sSubPr>
                              <m:ctrlPr>
                                <a:rPr lang="en-US" sz="2400" i="1">
                                  <a:latin typeface="Cambria Math" panose="02040503050406030204" pitchFamily="18" charset="0"/>
                                </a:rPr>
                              </m:ctrlPr>
                            </m:sSubPr>
                            <m:e>
                              <m:r>
                                <m:rPr>
                                  <m:sty m:val="p"/>
                                </m:rPr>
                                <a:rPr lang="en-US" sz="2400">
                                  <a:latin typeface="Cambria Math" charset="0"/>
                                </a:rPr>
                                <m:t>y</m:t>
                              </m:r>
                            </m:e>
                            <m:sub>
                              <m:r>
                                <m:rPr>
                                  <m:sty m:val="p"/>
                                </m:rPr>
                                <a:rPr lang="en-US" sz="2400">
                                  <a:latin typeface="Cambria Math" charset="0"/>
                                </a:rPr>
                                <m:t>i</m:t>
                              </m:r>
                            </m:sub>
                          </m:sSub>
                          <m:r>
                            <a:rPr lang="en-US" sz="2400">
                              <a:latin typeface="Cambria Math" charset="0"/>
                            </a:rPr>
                            <m:t>)</m:t>
                          </m:r>
                          <m:r>
                            <m:rPr>
                              <m:nor/>
                            </m:rPr>
                            <a:rPr lang="en-US" sz="2400" dirty="0"/>
                            <m:t> </m:t>
                          </m:r>
                        </m:e>
                      </m:nary>
                    </m:oMath>
                  </m:oMathPara>
                </a14:m>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a:off x="3310052" y="2407008"/>
                <a:ext cx="5201103" cy="1100558"/>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3310052" y="4174180"/>
                <a:ext cx="5100371"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𝐸𝑟𝑟𝑜</m:t>
                      </m:r>
                      <m:sSub>
                        <m:sSubPr>
                          <m:ctrlPr>
                            <a:rPr lang="en-US" sz="2400" i="1">
                              <a:latin typeface="Cambria Math" panose="02040503050406030204" pitchFamily="18" charset="0"/>
                            </a:rPr>
                          </m:ctrlPr>
                        </m:sSubPr>
                        <m:e>
                          <m:r>
                            <a:rPr lang="en-US" sz="2400" i="1">
                              <a:latin typeface="Cambria Math" charset="0"/>
                            </a:rPr>
                            <m:t>𝑟</m:t>
                          </m:r>
                        </m:e>
                        <m:sub>
                          <m:r>
                            <a:rPr lang="en-US" sz="2400" i="1">
                              <a:latin typeface="Cambria Math" charset="0"/>
                            </a:rPr>
                            <m:t>𝑂𝑂𝐵</m:t>
                          </m:r>
                        </m:sub>
                      </m:sSub>
                      <m:r>
                        <a:rPr lang="en-US" sz="2400" i="1">
                          <a:latin typeface="Cambria Math" charset="0"/>
                        </a:rPr>
                        <m:t>=</m:t>
                      </m:r>
                      <m:nary>
                        <m:naryPr>
                          <m:chr m:val="∑"/>
                          <m:ctrlPr>
                            <a:rPr lang="is-IS" sz="2400" i="1">
                              <a:latin typeface="Cambria Math" panose="02040503050406030204" pitchFamily="18" charset="0"/>
                            </a:rPr>
                          </m:ctrlPr>
                        </m:naryPr>
                        <m:sub>
                          <m:r>
                            <m:rPr>
                              <m:brk m:alnAt="23"/>
                            </m:rPr>
                            <a:rPr lang="en-US" sz="2400" i="1">
                              <a:latin typeface="Cambria Math" charset="0"/>
                            </a:rPr>
                            <m:t>𝑖</m:t>
                          </m:r>
                        </m:sub>
                        <m:sup>
                          <m:r>
                            <a:rPr lang="en-US" sz="2400" i="1">
                              <a:latin typeface="Cambria Math" charset="0"/>
                            </a:rPr>
                            <m:t>𝑛</m:t>
                          </m:r>
                        </m:sup>
                        <m:e>
                          <m:sSub>
                            <m:sSubPr>
                              <m:ctrlPr>
                                <a:rPr lang="en-US" sz="2400" i="1">
                                  <a:latin typeface="Cambria Math" panose="02040503050406030204" pitchFamily="18" charset="0"/>
                                </a:rPr>
                              </m:ctrlPr>
                            </m:sSubPr>
                            <m:e>
                              <m:r>
                                <a:rPr lang="en-US" sz="2400" i="1">
                                  <a:latin typeface="Cambria Math" charset="0"/>
                                </a:rPr>
                                <m:t>𝑒</m:t>
                              </m:r>
                            </m:e>
                            <m:sub>
                              <m:r>
                                <a:rPr lang="en-US" sz="2400" i="1">
                                  <a:latin typeface="Cambria Math" charset="0"/>
                                </a:rPr>
                                <m:t>𝑖</m:t>
                              </m:r>
                            </m:sub>
                          </m:sSub>
                        </m:e>
                      </m:nary>
                      <m:r>
                        <a:rPr lang="en-US" sz="2400" b="0" i="1" smtClean="0">
                          <a:latin typeface="Cambria Math" charset="0"/>
                        </a:rPr>
                        <m:t>=</m:t>
                      </m:r>
                      <m:nary>
                        <m:naryPr>
                          <m:chr m:val="∑"/>
                          <m:ctrlPr>
                            <a:rPr lang="is-IS" sz="2400" i="1">
                              <a:latin typeface="Cambria Math" panose="02040503050406030204" pitchFamily="18" charset="0"/>
                            </a:rPr>
                          </m:ctrlPr>
                        </m:naryPr>
                        <m:sub>
                          <m:r>
                            <m:rPr>
                              <m:brk m:alnAt="23"/>
                            </m:rPr>
                            <a:rPr lang="en-US" sz="2400" i="1">
                              <a:latin typeface="Cambria Math" charset="0"/>
                            </a:rPr>
                            <m:t>𝑖</m:t>
                          </m:r>
                        </m:sub>
                        <m:sup>
                          <m:r>
                            <a:rPr lang="en-US" sz="2400" i="1">
                              <a:latin typeface="Cambria Math" charset="0"/>
                            </a:rPr>
                            <m:t>𝑛</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𝑦</m:t>
                                      </m:r>
                                    </m:e>
                                    <m:sub>
                                      <m:r>
                                        <a:rPr lang="en-US" sz="2400" i="1">
                                          <a:latin typeface="Cambria Math" charset="0"/>
                                        </a:rPr>
                                        <m:t>𝑖</m:t>
                                      </m:r>
                                    </m:sub>
                                  </m:sSub>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𝑦</m:t>
                                          </m:r>
                                        </m:e>
                                      </m:acc>
                                    </m:e>
                                    <m:sub>
                                      <m:r>
                                        <a:rPr lang="en-US" sz="2400" b="0" i="1" smtClean="0">
                                          <a:latin typeface="Cambria Math" charset="0"/>
                                        </a:rPr>
                                        <m:t>𝑖</m:t>
                                      </m:r>
                                      <m:r>
                                        <a:rPr lang="en-US" sz="2400" b="0" i="1" smtClean="0">
                                          <a:latin typeface="Cambria Math" charset="0"/>
                                        </a:rPr>
                                        <m:t>,</m:t>
                                      </m:r>
                                      <m:r>
                                        <a:rPr lang="en-US" sz="2400" i="1">
                                          <a:latin typeface="Cambria Math" charset="0"/>
                                        </a:rPr>
                                        <m:t>𝑝𝑤</m:t>
                                      </m:r>
                                    </m:sub>
                                  </m:sSub>
                                </m:e>
                              </m:d>
                            </m:e>
                            <m:sup>
                              <m:r>
                                <a:rPr lang="en-US" sz="2400">
                                  <a:latin typeface="Cambria Math" charset="0"/>
                                </a:rPr>
                                <m:t>2</m:t>
                              </m:r>
                            </m:sup>
                          </m:sSup>
                        </m:e>
                      </m:nary>
                    </m:oMath>
                  </m:oMathPara>
                </a14:m>
                <a:endParaRPr lang="en-US" sz="2400" dirty="0"/>
              </a:p>
            </p:txBody>
          </p:sp>
        </mc:Choice>
        <mc:Fallback xmlns="">
          <p:sp>
            <p:nvSpPr>
              <p:cNvPr id="22" name="Rectangle 21"/>
              <p:cNvSpPr>
                <a:spLocks noRot="1" noChangeAspect="1" noMove="1" noResize="1" noEditPoints="1" noAdjustHandles="1" noChangeArrowheads="1" noChangeShapeType="1" noTextEdit="1"/>
              </p:cNvSpPr>
              <p:nvPr/>
            </p:nvSpPr>
            <p:spPr>
              <a:xfrm>
                <a:off x="3310052" y="4174180"/>
                <a:ext cx="5100371" cy="1100558"/>
              </a:xfrm>
              <a:prstGeom prst="rect">
                <a:avLst/>
              </a:prstGeom>
              <a:blipFill rotWithShape="0">
                <a:blip r:embed="rId3"/>
                <a:stretch>
                  <a:fillRect/>
                </a:stretch>
              </a:blipFill>
            </p:spPr>
            <p:txBody>
              <a:bodyPr/>
              <a:lstStyle/>
              <a:p>
                <a:r>
                  <a:rPr lang="en-US">
                    <a:noFill/>
                  </a:rPr>
                  <a:t> </a:t>
                </a:r>
              </a:p>
            </p:txBody>
          </p:sp>
        </mc:Fallback>
      </mc:AlternateContent>
      <p:sp>
        <p:nvSpPr>
          <p:cNvPr id="23" name="Rectangle 22"/>
          <p:cNvSpPr/>
          <p:nvPr/>
        </p:nvSpPr>
        <p:spPr>
          <a:xfrm>
            <a:off x="2022699" y="2194702"/>
            <a:ext cx="1649812" cy="369332"/>
          </a:xfrm>
          <a:prstGeom prst="rect">
            <a:avLst/>
          </a:prstGeom>
          <a:solidFill>
            <a:schemeClr val="accent4">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Classification</a:t>
            </a:r>
          </a:p>
        </p:txBody>
      </p:sp>
      <p:sp>
        <p:nvSpPr>
          <p:cNvPr id="24" name="Rectangle 23"/>
          <p:cNvSpPr/>
          <p:nvPr/>
        </p:nvSpPr>
        <p:spPr>
          <a:xfrm>
            <a:off x="2016202" y="3804848"/>
            <a:ext cx="1359668" cy="369332"/>
          </a:xfrm>
          <a:prstGeom prst="rect">
            <a:avLst/>
          </a:prstGeom>
          <a:solidFill>
            <a:schemeClr val="accent4">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Regression</a:t>
            </a:r>
          </a:p>
        </p:txBody>
      </p:sp>
    </p:spTree>
    <p:extLst>
      <p:ext uri="{BB962C8B-B14F-4D97-AF65-F5344CB8AC3E}">
        <p14:creationId xmlns:p14="http://schemas.microsoft.com/office/powerpoint/2010/main" val="93739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Out-of-Bag Error</a:t>
            </a:r>
          </a:p>
        </p:txBody>
      </p:sp>
      <p:sp>
        <p:nvSpPr>
          <p:cNvPr id="3" name="Content Placeholder 2"/>
          <p:cNvSpPr>
            <a:spLocks noGrp="1"/>
          </p:cNvSpPr>
          <p:nvPr>
            <p:ph idx="1"/>
          </p:nvPr>
        </p:nvSpPr>
        <p:spPr>
          <a:xfrm>
            <a:off x="591353" y="1190115"/>
            <a:ext cx="11009293" cy="2111143"/>
          </a:xfrm>
        </p:spPr>
        <p:txBody>
          <a:bodyPr/>
          <a:lstStyle/>
          <a:p>
            <a:pPr>
              <a:spcAft>
                <a:spcPts val="1200"/>
              </a:spcAft>
            </a:pPr>
            <a:r>
              <a:rPr lang="en-US" sz="2400" dirty="0"/>
              <a:t>Bagging is an example of an </a:t>
            </a:r>
            <a:r>
              <a:rPr lang="en-US" sz="2400" b="1" i="1" dirty="0"/>
              <a:t>ensemble method</a:t>
            </a:r>
            <a:r>
              <a:rPr lang="en-US" sz="2400" dirty="0"/>
              <a:t>, a method of building a single model by training and aggregating multiple models. </a:t>
            </a:r>
          </a:p>
          <a:p>
            <a:pPr>
              <a:spcAft>
                <a:spcPts val="1200"/>
              </a:spcAft>
            </a:pPr>
            <a:r>
              <a:rPr lang="en-US" sz="2400" dirty="0"/>
              <a:t>With ensemble methods, we get a new metric for assessing the predictive performance of the model, the </a:t>
            </a:r>
            <a:r>
              <a:rPr lang="en-US" sz="2400" b="1" i="1" dirty="0"/>
              <a:t>out-of-bag error</a:t>
            </a:r>
            <a:r>
              <a:rPr lang="en-US" sz="2400" dirty="0"/>
              <a:t>. </a:t>
            </a:r>
          </a:p>
          <a:p>
            <a:pPr>
              <a:spcAft>
                <a:spcPts val="1200"/>
              </a:spcAft>
            </a:pPr>
            <a:r>
              <a:rPr lang="en-US" sz="2400" dirty="0"/>
              <a:t>Given a training set and an ensemble of modeled each trained on a bootstrap sample, we compute the </a:t>
            </a:r>
            <a:r>
              <a:rPr lang="en-US" sz="2400" b="1" i="1" dirty="0"/>
              <a:t>out-of-bag error </a:t>
            </a:r>
            <a:r>
              <a:rPr lang="en-US" sz="2400" dirty="0"/>
              <a:t>of the averaged model by </a:t>
            </a:r>
          </a:p>
          <a:p>
            <a:pPr marL="1200120" lvl="1" indent="-457200">
              <a:spcAft>
                <a:spcPts val="1200"/>
              </a:spcAft>
              <a:buFont typeface="+mj-lt"/>
              <a:buAutoNum type="arabicPeriod"/>
            </a:pPr>
            <a:r>
              <a:rPr lang="en-US" sz="2000" dirty="0"/>
              <a:t>For each point in the training set, we average the predicted output for this point over the models whose bootstrap training set excludes this point. We compute the error or squared error of this averaged prediction. Call this the point-wise out-of-bag error. </a:t>
            </a:r>
          </a:p>
          <a:p>
            <a:pPr marL="1200120" lvl="1" indent="-457200">
              <a:spcAft>
                <a:spcPts val="1200"/>
              </a:spcAft>
              <a:buFont typeface="+mj-lt"/>
              <a:buAutoNum type="arabicPeriod"/>
            </a:pPr>
            <a:r>
              <a:rPr lang="en-US" sz="2000" dirty="0"/>
              <a:t>We average the point-wise out-of-bag error over the full training set. </a:t>
            </a:r>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42</a:t>
            </a:fld>
            <a:endParaRPr lang="en-US"/>
          </a:p>
        </p:txBody>
      </p:sp>
    </p:spTree>
    <p:extLst>
      <p:ext uri="{BB962C8B-B14F-4D97-AF65-F5344CB8AC3E}">
        <p14:creationId xmlns:p14="http://schemas.microsoft.com/office/powerpoint/2010/main" val="614131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p:sp>
        <p:nvSpPr>
          <p:cNvPr id="3" name="Content Placeholder 2"/>
          <p:cNvSpPr>
            <a:spLocks noGrp="1"/>
          </p:cNvSpPr>
          <p:nvPr>
            <p:ph idx="1"/>
          </p:nvPr>
        </p:nvSpPr>
        <p:spPr/>
        <p:txBody>
          <a:bodyPr/>
          <a:lstStyle/>
          <a:p>
            <a:r>
              <a:rPr lang="en-US" b="1" dirty="0"/>
              <a:t>Question:</a:t>
            </a:r>
            <a:r>
              <a:rPr lang="en-US" dirty="0"/>
              <a:t> Do you see any problems? </a:t>
            </a:r>
          </a:p>
          <a:p>
            <a:endParaRPr lang="en-US" dirty="0"/>
          </a:p>
          <a:p>
            <a:pPr marL="457200" indent="-457200">
              <a:buFont typeface="Arial" charset="0"/>
              <a:buChar char="•"/>
            </a:pPr>
            <a:r>
              <a:rPr lang="en-US" dirty="0">
                <a:solidFill>
                  <a:schemeClr val="bg1">
                    <a:lumMod val="85000"/>
                  </a:schemeClr>
                </a:solidFill>
              </a:rPr>
              <a:t>Still some overfitting if the trees are too large </a:t>
            </a:r>
          </a:p>
          <a:p>
            <a:pPr marL="457200" indent="-457200">
              <a:buFont typeface="Arial" charset="0"/>
              <a:buChar char="•"/>
            </a:pPr>
            <a:r>
              <a:rPr lang="en-US" dirty="0">
                <a:solidFill>
                  <a:schemeClr val="bg1">
                    <a:lumMod val="85000"/>
                  </a:schemeClr>
                </a:solidFill>
              </a:rPr>
              <a:t>If trees are too shallow it can still </a:t>
            </a:r>
            <a:r>
              <a:rPr lang="en-US" dirty="0" err="1">
                <a:solidFill>
                  <a:schemeClr val="bg1">
                    <a:lumMod val="85000"/>
                  </a:schemeClr>
                </a:solidFill>
              </a:rPr>
              <a:t>underfits</a:t>
            </a:r>
            <a:r>
              <a:rPr lang="en-US" dirty="0">
                <a:solidFill>
                  <a:schemeClr val="bg1">
                    <a:lumMod val="85000"/>
                  </a:schemeClr>
                </a:solidFill>
              </a:rPr>
              <a:t>. </a:t>
            </a:r>
          </a:p>
          <a:p>
            <a:pPr marL="457200" indent="-457200">
              <a:buFont typeface="Arial" charset="0"/>
              <a:buChar char="•"/>
            </a:pPr>
            <a:r>
              <a:rPr lang="en-US" dirty="0">
                <a:solidFill>
                  <a:srgbClr val="C00000"/>
                </a:solidFill>
              </a:rPr>
              <a:t>interpretability</a:t>
            </a:r>
          </a:p>
          <a:p>
            <a:pPr marL="457200" indent="-457200">
              <a:buFont typeface="Arial" charset="0"/>
              <a:buChar char="•"/>
            </a:pPr>
            <a:r>
              <a:rPr lang="en-US" dirty="0"/>
              <a:t>The </a:t>
            </a:r>
            <a:r>
              <a:rPr lang="en-US" b="1" dirty="0"/>
              <a:t>major drawback </a:t>
            </a:r>
            <a:r>
              <a:rPr lang="en-US" dirty="0"/>
              <a:t>of bagging (and other </a:t>
            </a:r>
            <a:r>
              <a:rPr lang="en-US" b="1" i="1" dirty="0"/>
              <a:t>ensemble methods </a:t>
            </a:r>
            <a:r>
              <a:rPr lang="en-US" dirty="0"/>
              <a:t>that we will study) is that the averaged model is no longer easily interpretable - i.e. one can no longer trace the ‘logic’ of an output through a series of decisions based on predictor values!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43</a:t>
            </a:fld>
            <a:endParaRPr lang="en-US"/>
          </a:p>
        </p:txBody>
      </p:sp>
    </p:spTree>
    <p:extLst>
      <p:ext uri="{BB962C8B-B14F-4D97-AF65-F5344CB8AC3E}">
        <p14:creationId xmlns:p14="http://schemas.microsoft.com/office/powerpoint/2010/main" val="55260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Bagging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983807"/>
                <a:ext cx="11009293" cy="2111143"/>
              </a:xfrm>
            </p:spPr>
            <p:txBody>
              <a:bodyPr/>
              <a:lstStyle/>
              <a:p>
                <a:pPr>
                  <a:spcAft>
                    <a:spcPts val="1800"/>
                  </a:spcAft>
                </a:pPr>
                <a:r>
                  <a:rPr lang="en-US" sz="2400" dirty="0"/>
                  <a:t>Bagging improves prediction accuracy at the expense of interpretability. </a:t>
                </a:r>
              </a:p>
              <a:p>
                <a:pPr>
                  <a:spcAft>
                    <a:spcPts val="1800"/>
                  </a:spcAft>
                </a:pPr>
                <a:r>
                  <a:rPr lang="en-US" sz="2400" dirty="0"/>
                  <a:t>Calculate the total amount that the RSS (for regression) or Gini index (for classification) is decreased due to splits over a given predictor, averaged over all </a:t>
                </a:r>
                <a14:m>
                  <m:oMath xmlns:m="http://schemas.openxmlformats.org/officeDocument/2006/math">
                    <m:r>
                      <a:rPr lang="en-US" sz="2400" b="0" i="1" smtClean="0">
                        <a:latin typeface="Cambria Math" charset="0"/>
                      </a:rPr>
                      <m:t>𝐵</m:t>
                    </m:r>
                  </m:oMath>
                </a14:m>
                <a:r>
                  <a:rPr lang="en-US" sz="2400" dirty="0"/>
                  <a:t> trees. </a:t>
                </a:r>
              </a:p>
              <a:p>
                <a:pPr>
                  <a:spcAft>
                    <a:spcPts val="18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983807"/>
                <a:ext cx="11009293" cy="2111143"/>
              </a:xfrm>
              <a:blipFill rotWithShape="0">
                <a:blip r:embed="rId2"/>
                <a:stretch>
                  <a:fillRect l="-886" t="-2305"/>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47445CB2-BF6F-6E49-AC61-7BDDE2E02F5B}" type="slidenum">
              <a:rPr lang="en-US" smtClean="0"/>
              <a:t>44</a:t>
            </a:fld>
            <a:endParaRPr lang="en-US"/>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7928" y="2203208"/>
            <a:ext cx="5246854" cy="4590997"/>
          </a:xfrm>
          <a:prstGeom prst="rect">
            <a:avLst/>
          </a:prstGeom>
          <a:ln>
            <a:noFill/>
          </a:ln>
        </p:spPr>
      </p:pic>
      <p:sp>
        <p:nvSpPr>
          <p:cNvPr id="8" name="Content Placeholder 2"/>
          <p:cNvSpPr txBox="1">
            <a:spLocks/>
          </p:cNvSpPr>
          <p:nvPr/>
        </p:nvSpPr>
        <p:spPr>
          <a:xfrm>
            <a:off x="4691452" y="6342616"/>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a:t>100 trees, </a:t>
            </a:r>
            <a:r>
              <a:rPr lang="en-US" sz="1600" dirty="0" err="1"/>
              <a:t>max_depth</a:t>
            </a:r>
            <a:r>
              <a:rPr lang="en-US" sz="1600" dirty="0"/>
              <a:t>=10</a:t>
            </a:r>
          </a:p>
          <a:p>
            <a:pPr>
              <a:spcAft>
                <a:spcPts val="1800"/>
              </a:spcAft>
            </a:pPr>
            <a:endParaRPr lang="en-US" sz="1600" dirty="0"/>
          </a:p>
        </p:txBody>
      </p:sp>
    </p:spTree>
    <p:extLst>
      <p:ext uri="{BB962C8B-B14F-4D97-AF65-F5344CB8AC3E}">
        <p14:creationId xmlns:p14="http://schemas.microsoft.com/office/powerpoint/2010/main" val="192524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p:sp>
        <p:nvSpPr>
          <p:cNvPr id="3" name="Content Placeholder 2"/>
          <p:cNvSpPr>
            <a:spLocks noGrp="1"/>
          </p:cNvSpPr>
          <p:nvPr>
            <p:ph idx="1"/>
          </p:nvPr>
        </p:nvSpPr>
        <p:spPr/>
        <p:txBody>
          <a:bodyPr/>
          <a:lstStyle/>
          <a:p>
            <a:r>
              <a:rPr lang="en-US" b="1" dirty="0"/>
              <a:t>Question:</a:t>
            </a:r>
            <a:r>
              <a:rPr lang="en-US" dirty="0"/>
              <a:t> Do you see any problems? </a:t>
            </a:r>
          </a:p>
          <a:p>
            <a:endParaRPr lang="en-US" dirty="0"/>
          </a:p>
          <a:p>
            <a:pPr marL="457200" indent="-457200">
              <a:buFont typeface="Arial" charset="0"/>
              <a:buChar char="•"/>
            </a:pPr>
            <a:r>
              <a:rPr lang="en-US" dirty="0">
                <a:solidFill>
                  <a:schemeClr val="bg1">
                    <a:lumMod val="85000"/>
                  </a:schemeClr>
                </a:solidFill>
              </a:rPr>
              <a:t>Still some overfitting if the trees are too large </a:t>
            </a:r>
          </a:p>
          <a:p>
            <a:pPr marL="457200" indent="-457200">
              <a:buFont typeface="Arial" charset="0"/>
              <a:buChar char="•"/>
            </a:pPr>
            <a:r>
              <a:rPr lang="en-US" dirty="0">
                <a:solidFill>
                  <a:schemeClr val="bg1">
                    <a:lumMod val="85000"/>
                  </a:schemeClr>
                </a:solidFill>
              </a:rPr>
              <a:t>If trees are too shallow it can still </a:t>
            </a:r>
            <a:r>
              <a:rPr lang="en-US" dirty="0" err="1">
                <a:solidFill>
                  <a:schemeClr val="bg1">
                    <a:lumMod val="85000"/>
                  </a:schemeClr>
                </a:solidFill>
              </a:rPr>
              <a:t>underfits</a:t>
            </a:r>
            <a:r>
              <a:rPr lang="en-US" dirty="0">
                <a:solidFill>
                  <a:schemeClr val="bg1">
                    <a:lumMod val="85000"/>
                  </a:schemeClr>
                </a:solidFill>
              </a:rPr>
              <a:t>. </a:t>
            </a:r>
          </a:p>
          <a:p>
            <a:pPr marL="457200" indent="-457200">
              <a:buFont typeface="Arial" charset="0"/>
              <a:buChar char="•"/>
            </a:pPr>
            <a:r>
              <a:rPr lang="en-US" dirty="0">
                <a:solidFill>
                  <a:schemeClr val="bg1">
                    <a:lumMod val="85000"/>
                  </a:schemeClr>
                </a:solidFill>
              </a:rPr>
              <a:t>interpretability</a:t>
            </a:r>
          </a:p>
          <a:p>
            <a:pPr marL="457200" indent="-457200">
              <a:buFont typeface="Arial" charset="0"/>
              <a:buChar char="•"/>
            </a:pPr>
            <a:r>
              <a:rPr lang="en-US" dirty="0"/>
              <a:t>The </a:t>
            </a:r>
            <a:r>
              <a:rPr lang="en-US" b="1" dirty="0"/>
              <a:t>major drawback </a:t>
            </a:r>
            <a:r>
              <a:rPr lang="en-US" dirty="0"/>
              <a:t>of bagging (and other </a:t>
            </a:r>
            <a:r>
              <a:rPr lang="en-US" b="1" i="1" dirty="0"/>
              <a:t>ensemble methods </a:t>
            </a:r>
            <a:r>
              <a:rPr lang="en-US" dirty="0"/>
              <a:t>that we will study) is that the averaged model is no longer easily interpretable - i.e. one can no longer trace the ‘logic’ of an output through a series of decisions based on predictor values!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45</a:t>
            </a:fld>
            <a:endParaRPr lang="en-US"/>
          </a:p>
        </p:txBody>
      </p:sp>
    </p:spTree>
    <p:extLst>
      <p:ext uri="{BB962C8B-B14F-4D97-AF65-F5344CB8AC3E}">
        <p14:creationId xmlns:p14="http://schemas.microsoft.com/office/powerpoint/2010/main" val="182508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on Bagging</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In practice, the ensembles of trees in Bagging tend to be highly correlated. </a:t>
                </a:r>
              </a:p>
              <a:p>
                <a:endParaRPr lang="en-US" sz="2400" dirty="0"/>
              </a:p>
              <a:p>
                <a:r>
                  <a:rPr lang="en-US" sz="2400" dirty="0"/>
                  <a:t>Suppose we have an extremely strong predictor,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𝑗</m:t>
                        </m:r>
                      </m:sub>
                    </m:sSub>
                  </m:oMath>
                </a14:m>
                <a:r>
                  <a:rPr lang="en-US" sz="2400" dirty="0"/>
                  <a:t> , in the training set amongst moderate predictors. Then the greedy learning algorithm ensures that most of the models in the ensemble will choose to split on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𝑗</m:t>
                        </m:r>
                      </m:sub>
                    </m:sSub>
                  </m:oMath>
                </a14:m>
                <a:r>
                  <a:rPr lang="en-US" sz="2400" dirty="0"/>
                  <a:t> in early iterations. </a:t>
                </a:r>
              </a:p>
              <a:p>
                <a:endParaRPr lang="en-US" sz="2400" dirty="0"/>
              </a:p>
              <a:p>
                <a:r>
                  <a:rPr lang="en-US" sz="2400" dirty="0"/>
                  <a:t>That is, each tree in the ensemble is identically distributed, with the expected output of the averaged model the same as the expected output of any one of the trees.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299" b="-118156"/>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47445CB2-BF6F-6E49-AC61-7BDDE2E02F5B}" type="slidenum">
              <a:rPr lang="en-US" smtClean="0"/>
              <a:t>46</a:t>
            </a:fld>
            <a:endParaRPr lang="en-US"/>
          </a:p>
        </p:txBody>
      </p:sp>
    </p:spTree>
    <p:extLst>
      <p:ext uri="{BB962C8B-B14F-4D97-AF65-F5344CB8AC3E}">
        <p14:creationId xmlns:p14="http://schemas.microsoft.com/office/powerpoint/2010/main" val="12707550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on Bagging</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75358" y="875126"/>
                <a:ext cx="10327008" cy="4729556"/>
              </a:xfrm>
            </p:spPr>
            <p:txBody>
              <a:bodyPr/>
              <a:lstStyle/>
              <a:p>
                <a:r>
                  <a:rPr lang="en-US" sz="2400" dirty="0"/>
                  <a:t>Recall, for </a:t>
                </a:r>
                <a14:m>
                  <m:oMath xmlns:m="http://schemas.openxmlformats.org/officeDocument/2006/math">
                    <m:r>
                      <a:rPr lang="en-US" sz="2400" b="0" i="1" smtClean="0">
                        <a:latin typeface="Cambria Math" charset="0"/>
                      </a:rPr>
                      <m:t>𝐵</m:t>
                    </m:r>
                  </m:oMath>
                </a14:m>
                <a:r>
                  <a:rPr lang="en-US" sz="2400" dirty="0"/>
                  <a:t> number of identically and independently distributed variable, </a:t>
                </a:r>
                <a:r>
                  <a:rPr lang="en-US" sz="2400" i="1" dirty="0">
                    <a:latin typeface="Cambria Math" charset="0"/>
                    <a:ea typeface="Cambria Math" charset="0"/>
                    <a:cs typeface="Cambria Math" charset="0"/>
                  </a:rPr>
                  <a:t>X</a:t>
                </a:r>
                <a:r>
                  <a:rPr lang="en-US" sz="2400" dirty="0"/>
                  <a:t>, with variance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𝜎</m:t>
                        </m:r>
                      </m:e>
                      <m:sup>
                        <m:r>
                          <a:rPr lang="en-US" sz="2400" b="0" i="1" smtClean="0">
                            <a:latin typeface="Cambria Math" charset="0"/>
                          </a:rPr>
                          <m:t>2</m:t>
                        </m:r>
                      </m:sup>
                    </m:sSup>
                  </m:oMath>
                </a14:m>
                <a:r>
                  <a:rPr lang="en-US" sz="2400" dirty="0"/>
                  <a:t>, the variance of the estimate of the mean is :</a:t>
                </a:r>
              </a:p>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charset="0"/>
                        </a:rPr>
                        <m:t>var</m:t>
                      </m:r>
                      <m:d>
                        <m:dPr>
                          <m:ctrlPr>
                            <a:rPr lang="en-US" sz="2400" b="0" i="1" smtClean="0">
                              <a:latin typeface="Cambria Math" panose="02040503050406030204" pitchFamily="18" charset="0"/>
                            </a:rPr>
                          </m:ctrlPr>
                        </m:dPr>
                        <m:e>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charset="0"/>
                                    </a:rPr>
                                    <m:t>𝜇</m:t>
                                  </m:r>
                                </m:e>
                              </m:acc>
                            </m:e>
                            <m:sub>
                              <m:r>
                                <a:rPr lang="en-US" sz="2400" b="0" i="1" dirty="0" smtClean="0">
                                  <a:latin typeface="Cambria Math" charset="0"/>
                                </a:rPr>
                                <m:t>𝑥</m:t>
                              </m:r>
                            </m:sub>
                          </m:sSub>
                        </m:e>
                      </m:d>
                      <m:r>
                        <a:rPr lang="en-US" sz="2400" b="0" i="1" smtClean="0">
                          <a:latin typeface="Cambria Math" charset="0"/>
                        </a:rPr>
                        <m:t>=</m:t>
                      </m:r>
                      <m:f>
                        <m:fPr>
                          <m:ctrlPr>
                            <a:rPr lang="en-US" sz="2400" i="1">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charset="0"/>
                                </a:rPr>
                                <m:t>𝜎</m:t>
                              </m:r>
                            </m:e>
                            <m:sup>
                              <m:r>
                                <a:rPr lang="en-US" sz="2400" b="0" i="1" smtClean="0">
                                  <a:latin typeface="Cambria Math" charset="0"/>
                                </a:rPr>
                                <m:t>2</m:t>
                              </m:r>
                            </m:sup>
                          </m:sSup>
                        </m:num>
                        <m:den>
                          <m:r>
                            <a:rPr lang="en-US" sz="2400" i="1">
                              <a:latin typeface="Cambria Math" charset="0"/>
                            </a:rPr>
                            <m:t>𝐵</m:t>
                          </m:r>
                        </m:den>
                      </m:f>
                    </m:oMath>
                  </m:oMathPara>
                </a14:m>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75358" y="875126"/>
                <a:ext cx="10327008" cy="4729556"/>
              </a:xfrm>
              <a:blipFill rotWithShape="0">
                <a:blip r:embed="rId2"/>
                <a:stretch>
                  <a:fillRect l="-885" t="-1032" r="-9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47</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194" y="2576043"/>
            <a:ext cx="11220492" cy="4007319"/>
          </a:xfrm>
          <a:prstGeom prst="rect">
            <a:avLst/>
          </a:prstGeom>
        </p:spPr>
      </p:pic>
    </p:spTree>
    <p:extLst>
      <p:ext uri="{BB962C8B-B14F-4D97-AF65-F5344CB8AC3E}">
        <p14:creationId xmlns:p14="http://schemas.microsoft.com/office/powerpoint/2010/main" val="8546340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on Bagging</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77240" y="877824"/>
                <a:ext cx="10807043" cy="2111143"/>
              </a:xfrm>
            </p:spPr>
            <p:txBody>
              <a:bodyPr/>
              <a:lstStyle/>
              <a:p>
                <a:pPr>
                  <a:spcAft>
                    <a:spcPts val="600"/>
                  </a:spcAft>
                </a:pPr>
                <a:r>
                  <a:rPr lang="en-US" sz="2400" dirty="0"/>
                  <a:t>For </a:t>
                </a:r>
                <a14:m>
                  <m:oMath xmlns:m="http://schemas.openxmlformats.org/officeDocument/2006/math">
                    <m:r>
                      <a:rPr lang="en-US" sz="2400" b="0" i="1" smtClean="0">
                        <a:latin typeface="Cambria Math" charset="0"/>
                      </a:rPr>
                      <m:t>𝐵</m:t>
                    </m:r>
                  </m:oMath>
                </a14:m>
                <a:r>
                  <a:rPr lang="en-US" sz="2400" dirty="0"/>
                  <a:t> number of identically but not independently distributed variables with pairwise correlation </a:t>
                </a:r>
                <a14:m>
                  <m:oMath xmlns:m="http://schemas.openxmlformats.org/officeDocument/2006/math">
                    <m:r>
                      <a:rPr lang="el-GR" sz="2400" i="1" smtClean="0">
                        <a:latin typeface="Cambria Math" charset="0"/>
                        <a:ea typeface="Cambria Math" charset="0"/>
                        <a:cs typeface="Cambria Math" charset="0"/>
                      </a:rPr>
                      <m:t>𝜌</m:t>
                    </m:r>
                  </m:oMath>
                </a14:m>
                <a:r>
                  <a:rPr lang="en-US" sz="2400" dirty="0"/>
                  <a:t> and variance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𝜎</m:t>
                        </m:r>
                      </m:e>
                      <m:sup>
                        <m:r>
                          <a:rPr lang="en-US" sz="2400" b="0" i="1" smtClean="0">
                            <a:latin typeface="Cambria Math" charset="0"/>
                          </a:rPr>
                          <m:t>2</m:t>
                        </m:r>
                      </m:sup>
                    </m:sSup>
                  </m:oMath>
                </a14:m>
                <a:r>
                  <a:rPr lang="en-US" sz="2400" dirty="0"/>
                  <a:t>, the variance of their mean is </a:t>
                </a:r>
              </a:p>
              <a:p>
                <a:pPr>
                  <a:spcBef>
                    <a:spcPts val="624"/>
                  </a:spcBef>
                  <a:spcAft>
                    <a:spcPts val="1200"/>
                  </a:spcAft>
                </a:pPr>
                <a14:m>
                  <m:oMathPara xmlns:m="http://schemas.openxmlformats.org/officeDocument/2006/math">
                    <m:oMathParaPr>
                      <m:jc m:val="centerGroup"/>
                    </m:oMathParaPr>
                    <m:oMath xmlns:m="http://schemas.openxmlformats.org/officeDocument/2006/math">
                      <m:r>
                        <m:rPr>
                          <m:sty m:val="p"/>
                        </m:rPr>
                        <a:rPr lang="en-US" sz="2400">
                          <a:solidFill>
                            <a:schemeClr val="tx1">
                              <a:lumMod val="75000"/>
                              <a:lumOff val="25000"/>
                            </a:schemeClr>
                          </a:solidFill>
                          <a:latin typeface="Cambria Math" charset="0"/>
                        </a:rPr>
                        <m:t>var</m:t>
                      </m:r>
                      <m:d>
                        <m:dPr>
                          <m:ctrlPr>
                            <a:rPr lang="en-US" sz="2400" i="1">
                              <a:solidFill>
                                <a:schemeClr val="tx1">
                                  <a:lumMod val="75000"/>
                                  <a:lumOff val="25000"/>
                                </a:schemeClr>
                              </a:solidFill>
                              <a:latin typeface="Cambria Math" panose="02040503050406030204" pitchFamily="18" charset="0"/>
                            </a:rPr>
                          </m:ctrlPr>
                        </m:dPr>
                        <m:e>
                          <m:sSub>
                            <m:sSubPr>
                              <m:ctrlPr>
                                <a:rPr lang="en-US" sz="2400" i="1" dirty="0">
                                  <a:solidFill>
                                    <a:schemeClr val="tx1">
                                      <a:lumMod val="75000"/>
                                      <a:lumOff val="25000"/>
                                    </a:schemeClr>
                                  </a:solidFill>
                                  <a:latin typeface="Cambria Math" panose="02040503050406030204" pitchFamily="18" charset="0"/>
                                </a:rPr>
                              </m:ctrlPr>
                            </m:sSubPr>
                            <m:e>
                              <m:acc>
                                <m:accPr>
                                  <m:chr m:val="̂"/>
                                  <m:ctrlPr>
                                    <a:rPr lang="en-US" sz="2400" i="1" dirty="0">
                                      <a:solidFill>
                                        <a:schemeClr val="tx1">
                                          <a:lumMod val="75000"/>
                                          <a:lumOff val="25000"/>
                                        </a:schemeClr>
                                      </a:solidFill>
                                      <a:latin typeface="Cambria Math" panose="02040503050406030204" pitchFamily="18" charset="0"/>
                                    </a:rPr>
                                  </m:ctrlPr>
                                </m:accPr>
                                <m:e>
                                  <m:r>
                                    <a:rPr lang="en-US" sz="2400" i="1" dirty="0">
                                      <a:solidFill>
                                        <a:schemeClr val="tx1">
                                          <a:lumMod val="75000"/>
                                          <a:lumOff val="25000"/>
                                        </a:schemeClr>
                                      </a:solidFill>
                                      <a:latin typeface="Cambria Math" charset="0"/>
                                    </a:rPr>
                                    <m:t>𝜇</m:t>
                                  </m:r>
                                </m:e>
                              </m:acc>
                            </m:e>
                            <m:sub>
                              <m:r>
                                <a:rPr lang="en-US" sz="2400" i="1" dirty="0">
                                  <a:solidFill>
                                    <a:schemeClr val="tx1">
                                      <a:lumMod val="75000"/>
                                      <a:lumOff val="25000"/>
                                    </a:schemeClr>
                                  </a:solidFill>
                                  <a:latin typeface="Cambria Math" charset="0"/>
                                </a:rPr>
                                <m:t>𝑥</m:t>
                              </m:r>
                            </m:sub>
                          </m:sSub>
                        </m:e>
                      </m:d>
                      <m:r>
                        <a:rPr lang="en-US" sz="2400" i="1" dirty="0">
                          <a:solidFill>
                            <a:schemeClr val="tx1">
                              <a:lumMod val="75000"/>
                              <a:lumOff val="25000"/>
                            </a:schemeClr>
                          </a:solidFill>
                          <a:latin typeface="Cambria Math" charset="0"/>
                        </a:rPr>
                        <m:t>∝</m:t>
                      </m:r>
                      <m:sSup>
                        <m:sSupPr>
                          <m:ctrlPr>
                            <a:rPr lang="en-US" sz="2400" i="1">
                              <a:solidFill>
                                <a:schemeClr val="tx1">
                                  <a:lumMod val="75000"/>
                                  <a:lumOff val="25000"/>
                                </a:schemeClr>
                              </a:solidFill>
                              <a:latin typeface="Cambria Math" panose="02040503050406030204" pitchFamily="18" charset="0"/>
                            </a:rPr>
                          </m:ctrlPr>
                        </m:sSupPr>
                        <m:e>
                          <m:r>
                            <a:rPr lang="en-US" sz="2400" i="1">
                              <a:solidFill>
                                <a:schemeClr val="tx1">
                                  <a:lumMod val="75000"/>
                                  <a:lumOff val="25000"/>
                                </a:schemeClr>
                              </a:solidFill>
                              <a:latin typeface="Cambria Math" charset="0"/>
                            </a:rPr>
                            <m:t>𝜎</m:t>
                          </m:r>
                        </m:e>
                        <m:sup>
                          <m:r>
                            <a:rPr lang="en-US" sz="2400" i="1">
                              <a:solidFill>
                                <a:schemeClr val="tx1">
                                  <a:lumMod val="75000"/>
                                  <a:lumOff val="25000"/>
                                </a:schemeClr>
                              </a:solidFill>
                              <a:latin typeface="Cambria Math" charset="0"/>
                            </a:rPr>
                            <m:t>2</m:t>
                          </m:r>
                        </m:sup>
                      </m:sSup>
                      <m:r>
                        <a:rPr lang="en-US" sz="2400" b="0" i="1" smtClean="0">
                          <a:solidFill>
                            <a:schemeClr val="tx1">
                              <a:lumMod val="75000"/>
                              <a:lumOff val="25000"/>
                            </a:schemeClr>
                          </a:solidFill>
                          <a:latin typeface="Cambria Math" charset="0"/>
                        </a:rPr>
                        <m:t>𝜌</m:t>
                      </m:r>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𝐵</m:t>
                      </m:r>
                    </m:oMath>
                  </m:oMathPara>
                </a14:m>
                <a:endParaRPr lang="en-US" sz="2400" dirty="0">
                  <a:solidFill>
                    <a:schemeClr val="tx1">
                      <a:lumMod val="75000"/>
                      <a:lumOff val="25000"/>
                    </a:schemeClr>
                  </a:solidFill>
                </a:endParaRPr>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77240" y="877824"/>
                <a:ext cx="10807043" cy="2111143"/>
              </a:xfrm>
              <a:blipFill rotWithShape="0">
                <a:blip r:embed="rId2"/>
                <a:stretch>
                  <a:fillRect l="-903" t="-23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48</a:t>
            </a:fld>
            <a:endParaRPr lang="en-US"/>
          </a:p>
        </p:txBody>
      </p:sp>
      <p:sp>
        <p:nvSpPr>
          <p:cNvPr id="7" name="Rectangle 6"/>
          <p:cNvSpPr/>
          <p:nvPr/>
        </p:nvSpPr>
        <p:spPr>
          <a:xfrm>
            <a:off x="4649390" y="2233329"/>
            <a:ext cx="184731" cy="461665"/>
          </a:xfrm>
          <a:prstGeom prst="rect">
            <a:avLst/>
          </a:prstGeom>
        </p:spPr>
        <p:txBody>
          <a:bodyPr wrap="none">
            <a:spAutoFit/>
          </a:bodyPr>
          <a:lstStyle/>
          <a:p>
            <a:endParaRPr lang="en-US" sz="2400" dirty="0">
              <a:solidFill>
                <a:schemeClr val="tx1">
                  <a:lumMod val="75000"/>
                  <a:lumOff val="25000"/>
                </a:schemeClr>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05" y="2536078"/>
            <a:ext cx="11214201" cy="4005072"/>
          </a:xfrm>
          <a:prstGeom prst="rect">
            <a:avLst/>
          </a:prstGeom>
        </p:spPr>
      </p:pic>
    </p:spTree>
    <p:extLst>
      <p:ext uri="{BB962C8B-B14F-4D97-AF65-F5344CB8AC3E}">
        <p14:creationId xmlns:p14="http://schemas.microsoft.com/office/powerpoint/2010/main" val="14642841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p:sp>
        <p:nvSpPr>
          <p:cNvPr id="3" name="Content Placeholder 2"/>
          <p:cNvSpPr>
            <a:spLocks noGrp="1"/>
          </p:cNvSpPr>
          <p:nvPr>
            <p:ph idx="1"/>
          </p:nvPr>
        </p:nvSpPr>
        <p:spPr/>
        <p:txBody>
          <a:bodyPr/>
          <a:lstStyle/>
          <a:p>
            <a:r>
              <a:rPr lang="en-US" b="1" dirty="0"/>
              <a:t>Question:</a:t>
            </a:r>
            <a:r>
              <a:rPr lang="en-US" dirty="0"/>
              <a:t> Do you see any problems? </a:t>
            </a:r>
          </a:p>
          <a:p>
            <a:endParaRPr lang="en-US" dirty="0"/>
          </a:p>
          <a:p>
            <a:pPr marL="457200" indent="-457200">
              <a:buFont typeface="Arial" charset="0"/>
              <a:buChar char="•"/>
            </a:pPr>
            <a:r>
              <a:rPr lang="en-US" dirty="0">
                <a:solidFill>
                  <a:schemeClr val="bg1">
                    <a:lumMod val="85000"/>
                  </a:schemeClr>
                </a:solidFill>
              </a:rPr>
              <a:t>Still some overfitting if the trees are too large </a:t>
            </a:r>
          </a:p>
          <a:p>
            <a:pPr marL="457200" indent="-457200">
              <a:buFont typeface="Arial" charset="0"/>
              <a:buChar char="•"/>
            </a:pPr>
            <a:r>
              <a:rPr lang="en-US" dirty="0">
                <a:solidFill>
                  <a:schemeClr val="bg1">
                    <a:lumMod val="85000"/>
                  </a:schemeClr>
                </a:solidFill>
              </a:rPr>
              <a:t>If trees are too shallow it can still </a:t>
            </a:r>
            <a:r>
              <a:rPr lang="en-US" dirty="0" err="1">
                <a:solidFill>
                  <a:schemeClr val="bg1">
                    <a:lumMod val="85000"/>
                  </a:schemeClr>
                </a:solidFill>
              </a:rPr>
              <a:t>underfits</a:t>
            </a:r>
            <a:r>
              <a:rPr lang="en-US" dirty="0">
                <a:solidFill>
                  <a:schemeClr val="bg1">
                    <a:lumMod val="85000"/>
                  </a:schemeClr>
                </a:solidFill>
              </a:rPr>
              <a:t>. </a:t>
            </a:r>
          </a:p>
          <a:p>
            <a:pPr marL="457200" indent="-457200">
              <a:buFont typeface="Arial" charset="0"/>
              <a:buChar char="•"/>
            </a:pPr>
            <a:r>
              <a:rPr lang="en-US" dirty="0">
                <a:solidFill>
                  <a:schemeClr val="bg1">
                    <a:lumMod val="85000"/>
                  </a:schemeClr>
                </a:solidFill>
              </a:rPr>
              <a:t>interpretability</a:t>
            </a:r>
          </a:p>
          <a:p>
            <a:pPr marL="457200" indent="-457200">
              <a:buFont typeface="Arial" charset="0"/>
              <a:buChar char="•"/>
            </a:pPr>
            <a:r>
              <a:rPr lang="en-US" dirty="0"/>
              <a:t>The </a:t>
            </a:r>
            <a:r>
              <a:rPr lang="en-US" b="1" dirty="0"/>
              <a:t>major drawback </a:t>
            </a:r>
            <a:r>
              <a:rPr lang="en-US" dirty="0"/>
              <a:t>of bagging (and other </a:t>
            </a:r>
            <a:r>
              <a:rPr lang="en-US" b="1" i="1" dirty="0"/>
              <a:t>ensemble methods </a:t>
            </a:r>
            <a:r>
              <a:rPr lang="en-US" dirty="0"/>
              <a:t>that we will study) is that the averaged model is no longer easily interpretable - i.e. one can no longer trace the ‘logic’ of an output through a series of decisions based on predictor values!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49</a:t>
            </a:fld>
            <a:endParaRPr lang="en-US"/>
          </a:p>
        </p:txBody>
      </p:sp>
    </p:spTree>
    <p:extLst>
      <p:ext uri="{BB962C8B-B14F-4D97-AF65-F5344CB8AC3E}">
        <p14:creationId xmlns:p14="http://schemas.microsoft.com/office/powerpoint/2010/main" val="16804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Adaptations for Regression</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737696" cy="2111143"/>
              </a:xfrm>
            </p:spPr>
            <p:txBody>
              <a:bodyPr/>
              <a:lstStyle/>
              <a:p>
                <a:r>
                  <a:rPr lang="en-US" sz="2400" dirty="0"/>
                  <a:t>With just two modifications, we can use a decision tree model for regression: </a:t>
                </a:r>
              </a:p>
              <a:p>
                <a:pPr marL="457200" indent="-457200">
                  <a:buFont typeface="+mj-lt"/>
                  <a:buAutoNum type="arabicPeriod"/>
                </a:pPr>
                <a:r>
                  <a:rPr lang="en-US" sz="2400" dirty="0"/>
                  <a:t>The three splitting criteria we’ve examined each promoted splits that were pure - new regions increasingly specialized in a single class. </a:t>
                </a:r>
                <a:br>
                  <a:rPr lang="en-US" sz="2400" dirty="0"/>
                </a:br>
                <a:endParaRPr lang="en-US" sz="2400" dirty="0"/>
              </a:p>
              <a:p>
                <a:pPr marL="1200120" lvl="1" indent="-457200">
                  <a:buFont typeface="+mj-lt"/>
                  <a:buAutoNum type="alphaUcPeriod"/>
                </a:pPr>
                <a:r>
                  <a:rPr lang="en-US" sz="2200" b="1" dirty="0"/>
                  <a:t>For classification</a:t>
                </a:r>
                <a:r>
                  <a:rPr lang="en-US" sz="2200" dirty="0"/>
                  <a:t>, purity of the regions is a good indicator the performance of the model. </a:t>
                </a:r>
              </a:p>
              <a:p>
                <a:pPr marL="1200120" lvl="1" indent="-457200">
                  <a:buFont typeface="+mj-lt"/>
                  <a:buAutoNum type="alphaUcPeriod"/>
                </a:pPr>
                <a:r>
                  <a:rPr lang="en-US" sz="2200" b="1" dirty="0"/>
                  <a:t>For regression</a:t>
                </a:r>
                <a:r>
                  <a:rPr lang="en-US" sz="2200" dirty="0"/>
                  <a:t>, we want to select a splitting criterion that promotes splits that improves the predictive accuracy of the model as measured by, say, the MSE. </a:t>
                </a:r>
              </a:p>
              <a:p>
                <a:pPr marL="457200" indent="-457200">
                  <a:buFont typeface="+mj-lt"/>
                  <a:buAutoNum type="arabicPeriod"/>
                </a:pPr>
                <a:r>
                  <a:rPr lang="en-US" sz="2400" dirty="0"/>
                  <a:t>For regression with output in </a:t>
                </a:r>
                <a14:m>
                  <m:oMath xmlns:m="http://schemas.openxmlformats.org/officeDocument/2006/math">
                    <m:r>
                      <a:rPr lang="en-US" sz="2400" i="1" smtClean="0">
                        <a:latin typeface="Cambria Math" charset="0"/>
                        <a:ea typeface="Cambria Math" charset="0"/>
                        <a:cs typeface="Cambria Math" charset="0"/>
                      </a:rPr>
                      <m:t>ℝ</m:t>
                    </m:r>
                    <m:r>
                      <a:rPr lang="en-US" sz="2400" b="0" i="0" smtClean="0">
                        <a:latin typeface="Cambria Math" charset="0"/>
                        <a:ea typeface="Cambria Math" charset="0"/>
                        <a:cs typeface="Cambria Math" charset="0"/>
                      </a:rPr>
                      <m:t>,</m:t>
                    </m:r>
                  </m:oMath>
                </a14:m>
                <a:r>
                  <a:rPr lang="en-US" sz="2400" dirty="0"/>
                  <a:t> we want to label each region in the model with a real number - typically the average of the output values of the training points contained in the region. </a:t>
                </a:r>
                <a:endParaRPr lang="en-US" sz="24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737696" cy="2111143"/>
              </a:xfrm>
              <a:blipFill rotWithShape="0">
                <a:blip r:embed="rId2"/>
                <a:stretch>
                  <a:fillRect l="-909" t="-2305" r="-57" b="-14178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47445CB2-BF6F-6E49-AC61-7BDDE2E02F5B}" type="slidenum">
              <a:rPr lang="en-US" smtClean="0"/>
              <a:t>5</a:t>
            </a:fld>
            <a:endParaRPr lang="en-US"/>
          </a:p>
        </p:txBody>
      </p:sp>
    </p:spTree>
    <p:extLst>
      <p:ext uri="{BB962C8B-B14F-4D97-AF65-F5344CB8AC3E}">
        <p14:creationId xmlns:p14="http://schemas.microsoft.com/office/powerpoint/2010/main" val="80490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Forests</a:t>
            </a:r>
          </a:p>
        </p:txBody>
      </p:sp>
      <p:sp>
        <p:nvSpPr>
          <p:cNvPr id="3" name="Slide Number Placeholder 2"/>
          <p:cNvSpPr>
            <a:spLocks noGrp="1"/>
          </p:cNvSpPr>
          <p:nvPr>
            <p:ph type="sldNum" sz="quarter" idx="12"/>
          </p:nvPr>
        </p:nvSpPr>
        <p:spPr/>
        <p:txBody>
          <a:bodyPr/>
          <a:lstStyle/>
          <a:p>
            <a:fld id="{47445CB2-BF6F-6E49-AC61-7BDDE2E02F5B}" type="slidenum">
              <a:rPr lang="en-US" smtClean="0"/>
              <a:t>50</a:t>
            </a:fld>
            <a:endParaRPr lang="en-US"/>
          </a:p>
        </p:txBody>
      </p:sp>
    </p:spTree>
    <p:extLst>
      <p:ext uri="{BB962C8B-B14F-4D97-AF65-F5344CB8AC3E}">
        <p14:creationId xmlns:p14="http://schemas.microsoft.com/office/powerpoint/2010/main" val="2054214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Forests</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b="1" i="1" dirty="0"/>
                  <a:t>Random Forest </a:t>
                </a:r>
                <a:r>
                  <a:rPr lang="en-US" sz="2400" dirty="0"/>
                  <a:t>is a modified form of bagging that creates ensembles of independent decision trees. </a:t>
                </a:r>
              </a:p>
              <a:p>
                <a:pPr>
                  <a:spcAft>
                    <a:spcPts val="1800"/>
                  </a:spcAft>
                </a:pPr>
                <a:r>
                  <a:rPr lang="en-US" sz="2400" dirty="0"/>
                  <a:t>To de-correlate the trees, we: </a:t>
                </a:r>
              </a:p>
              <a:p>
                <a:pPr marL="1200120" lvl="1" indent="-457200">
                  <a:spcAft>
                    <a:spcPts val="1800"/>
                  </a:spcAft>
                  <a:buFont typeface="+mj-lt"/>
                  <a:buAutoNum type="arabicPeriod"/>
                </a:pPr>
                <a:r>
                  <a:rPr lang="en-US" sz="2200" dirty="0"/>
                  <a:t>train each tree on a separate bootstrap sample of the full training set (same as in bagging) </a:t>
                </a:r>
              </a:p>
              <a:p>
                <a:pPr marL="1200120" lvl="1" indent="-457200">
                  <a:spcAft>
                    <a:spcPts val="1800"/>
                  </a:spcAft>
                  <a:buFont typeface="+mj-lt"/>
                  <a:buAutoNum type="arabicPeriod"/>
                </a:pPr>
                <a:r>
                  <a:rPr lang="en-US" sz="2200" dirty="0"/>
                  <a:t>for each tree, at each split, we </a:t>
                </a:r>
                <a:r>
                  <a:rPr lang="en-US" sz="2200" b="1" i="1" dirty="0"/>
                  <a:t>randomly </a:t>
                </a:r>
                <a:r>
                  <a:rPr lang="en-US" sz="2200" dirty="0"/>
                  <a:t>select a set of </a:t>
                </a:r>
                <a14:m>
                  <m:oMath xmlns:m="http://schemas.openxmlformats.org/officeDocument/2006/math">
                    <m:r>
                      <a:rPr lang="en-US" sz="2200" b="0" i="1" smtClean="0">
                        <a:latin typeface="Cambria Math" charset="0"/>
                      </a:rPr>
                      <m:t>𝐽</m:t>
                    </m:r>
                    <m:r>
                      <a:rPr lang="en-US" sz="2200" b="0" i="1" smtClean="0">
                        <a:latin typeface="Cambria Math" charset="0"/>
                      </a:rPr>
                      <m:t>′</m:t>
                    </m:r>
                  </m:oMath>
                </a14:m>
                <a:r>
                  <a:rPr lang="en-US" sz="2200" dirty="0"/>
                  <a:t> predictors from the full set of predictors. </a:t>
                </a:r>
              </a:p>
              <a:p>
                <a:pPr>
                  <a:spcAft>
                    <a:spcPts val="1800"/>
                  </a:spcAft>
                </a:pPr>
                <a:r>
                  <a:rPr lang="en-US" sz="2400" dirty="0"/>
                  <a:t>From amongst the </a:t>
                </a:r>
                <a14:m>
                  <m:oMath xmlns:m="http://schemas.openxmlformats.org/officeDocument/2006/math">
                    <m:r>
                      <a:rPr lang="en-US" sz="2400" i="1">
                        <a:latin typeface="Cambria Math" charset="0"/>
                      </a:rPr>
                      <m:t>𝐽</m:t>
                    </m:r>
                    <m:r>
                      <a:rPr lang="en-US" sz="2400" i="1">
                        <a:latin typeface="Cambria Math" charset="0"/>
                      </a:rPr>
                      <m:t>′</m:t>
                    </m:r>
                  </m:oMath>
                </a14:m>
                <a:r>
                  <a:rPr lang="en-US" sz="2400" dirty="0"/>
                  <a:t>  predictors, we select the optimal predictor and the optimal corresponding threshold for the split. </a:t>
                </a:r>
              </a:p>
              <a:p>
                <a:pPr>
                  <a:spcAft>
                    <a:spcPts val="1800"/>
                  </a:spcAft>
                </a:pPr>
                <a:endParaRPr lang="en-US" sz="24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649" b="-1172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51</a:t>
            </a:fld>
            <a:endParaRPr lang="en-US"/>
          </a:p>
        </p:txBody>
      </p:sp>
    </p:spTree>
    <p:extLst>
      <p:ext uri="{BB962C8B-B14F-4D97-AF65-F5344CB8AC3E}">
        <p14:creationId xmlns:p14="http://schemas.microsoft.com/office/powerpoint/2010/main" val="1222619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Forests</a:t>
            </a:r>
            <a:endParaRPr lang="en-US" dirty="0">
              <a:effectLst/>
            </a:endParaRPr>
          </a:p>
        </p:txBody>
      </p:sp>
      <p:sp>
        <p:nvSpPr>
          <p:cNvPr id="3" name="Content Placeholder 2"/>
          <p:cNvSpPr>
            <a:spLocks noGrp="1"/>
          </p:cNvSpPr>
          <p:nvPr>
            <p:ph idx="1"/>
          </p:nvPr>
        </p:nvSpPr>
        <p:spPr/>
        <p:txBody>
          <a:bodyPr/>
          <a:lstStyle/>
          <a:p>
            <a:pPr>
              <a:spcAft>
                <a:spcPts val="2400"/>
              </a:spcAft>
            </a:pPr>
            <a:r>
              <a:rPr lang="en-US" sz="2400" dirty="0"/>
              <a:t>Random forest models have multiple hyper-parameters to tune: </a:t>
            </a:r>
          </a:p>
          <a:p>
            <a:pPr marL="1200120" lvl="1" indent="-457200">
              <a:spcAft>
                <a:spcPts val="2400"/>
              </a:spcAft>
              <a:buSzPct val="90000"/>
              <a:buFont typeface="+mj-lt"/>
              <a:buAutoNum type="arabicPeriod"/>
            </a:pPr>
            <a:r>
              <a:rPr lang="en-US" sz="2400" dirty="0"/>
              <a:t>the number of predictors to randomly select at each split </a:t>
            </a:r>
          </a:p>
          <a:p>
            <a:pPr marL="1200120" lvl="1" indent="-457200">
              <a:spcAft>
                <a:spcPts val="2400"/>
              </a:spcAft>
              <a:buSzPct val="90000"/>
              <a:buFont typeface="+mj-lt"/>
              <a:buAutoNum type="arabicPeriod"/>
            </a:pPr>
            <a:r>
              <a:rPr lang="en-US" sz="2400" dirty="0"/>
              <a:t>the total number of trees in the ensemble </a:t>
            </a:r>
          </a:p>
          <a:p>
            <a:pPr marL="1200120" lvl="1" indent="-457200">
              <a:spcAft>
                <a:spcPts val="2400"/>
              </a:spcAft>
              <a:buSzPct val="90000"/>
              <a:buFont typeface="+mj-lt"/>
              <a:buAutoNum type="arabicPeriod"/>
            </a:pPr>
            <a:r>
              <a:rPr lang="en-US" sz="2400" dirty="0"/>
              <a:t>the minimum leaf node size </a:t>
            </a:r>
          </a:p>
          <a:p>
            <a:pPr>
              <a:spcAft>
                <a:spcPts val="2400"/>
              </a:spcAft>
            </a:pPr>
            <a:r>
              <a:rPr lang="en-US" sz="2400" dirty="0"/>
              <a:t>In theory, each tree in the random forest is full, but in practice this can be computationally expensive (and added redundancies in the model), thus, imposing a minimum node size is not unusual.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52</a:t>
            </a:fld>
            <a:endParaRPr lang="en-US"/>
          </a:p>
        </p:txBody>
      </p:sp>
    </p:spTree>
    <p:extLst>
      <p:ext uri="{BB962C8B-B14F-4D97-AF65-F5344CB8AC3E}">
        <p14:creationId xmlns:p14="http://schemas.microsoft.com/office/powerpoint/2010/main" val="175411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Forests</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There are standard (default) values for each of random forest hyper-parameters recommended by long time practitioners, but generally these parameters should be tuned through </a:t>
                </a:r>
                <a:r>
                  <a:rPr lang="en-US" sz="2400" b="1" dirty="0"/>
                  <a:t>OOB</a:t>
                </a:r>
                <a:r>
                  <a:rPr lang="en-US" sz="2400" dirty="0"/>
                  <a:t> (making them data and problem dependent). </a:t>
                </a:r>
              </a:p>
              <a:p>
                <a:pPr marL="0" lvl="1" indent="0">
                  <a:spcAft>
                    <a:spcPts val="1800"/>
                  </a:spcAft>
                  <a:buNone/>
                </a:pPr>
                <a:r>
                  <a:rPr lang="en-US" dirty="0"/>
                  <a:t>e.g. number of predictors to randomly select at each split: </a:t>
                </a:r>
              </a:p>
              <a:p>
                <a:pPr marL="342900" lvl="1" indent="-342900">
                  <a:spcAft>
                    <a:spcPts val="1800"/>
                  </a:spcAft>
                </a:pPr>
                <a:r>
                  <a:rPr lang="en-US" dirty="0"/>
                  <a:t>		</a:t>
                </a:r>
                <a14:m>
                  <m:oMath xmlns:m="http://schemas.openxmlformats.org/officeDocument/2006/math">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𝑁</m:t>
                        </m:r>
                      </m:e>
                      <m:sub>
                        <m:r>
                          <a:rPr lang="en-US" b="0" i="1" smtClean="0">
                            <a:latin typeface="Cambria Math" charset="0"/>
                          </a:rPr>
                          <m:t>𝑗</m:t>
                        </m:r>
                      </m:sub>
                    </m:sSub>
                  </m:oMath>
                </a14:m>
                <a:r>
                  <a:rPr lang="en-US" dirty="0"/>
                  <a:t> for classification</a:t>
                </a:r>
              </a:p>
              <a:p>
                <a:pPr marL="342900" lvl="1" indent="-342900">
                  <a:spcAft>
                    <a:spcPts val="1800"/>
                  </a:spcAft>
                </a:pPr>
                <a:r>
                  <a:rPr lang="en-US" dirty="0"/>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charset="0"/>
                          </a:rPr>
                          <m:t>𝑁</m:t>
                        </m:r>
                      </m:num>
                      <m:den>
                        <m:r>
                          <a:rPr lang="en-US" b="0" i="1" smtClean="0">
                            <a:latin typeface="Cambria Math" charset="0"/>
                          </a:rPr>
                          <m:t>3</m:t>
                        </m:r>
                      </m:den>
                    </m:f>
                  </m:oMath>
                </a14:m>
                <a:r>
                  <a:rPr lang="en-US" dirty="0"/>
                  <a:t> for regression </a:t>
                </a:r>
                <a:endParaRPr lang="en-US" sz="2400" dirty="0"/>
              </a:p>
              <a:p>
                <a:pPr>
                  <a:spcAft>
                    <a:spcPts val="1800"/>
                  </a:spcAft>
                </a:pPr>
                <a:r>
                  <a:rPr lang="en-US" sz="2400" dirty="0"/>
                  <a:t>Using out-of-bag errors, training and cross validation can be done in a single sequence - we cease training once the out-of-bag error stabilizes </a:t>
                </a:r>
              </a:p>
              <a:p>
                <a:pPr>
                  <a:spcAft>
                    <a:spcPts val="18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004" b="-13602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53</a:t>
            </a:fld>
            <a:endParaRPr lang="en-US"/>
          </a:p>
        </p:txBody>
      </p:sp>
    </p:spTree>
    <p:extLst>
      <p:ext uri="{BB962C8B-B14F-4D97-AF65-F5344CB8AC3E}">
        <p14:creationId xmlns:p14="http://schemas.microsoft.com/office/powerpoint/2010/main" val="154747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3394242"/>
              </a:xfrm>
            </p:spPr>
            <p:txBody>
              <a:bodyPr/>
              <a:lstStyle/>
              <a:p>
                <a:pPr>
                  <a:spcAft>
                    <a:spcPts val="1800"/>
                  </a:spcAft>
                </a:pPr>
                <a:r>
                  <a:rPr lang="en-US" sz="2400" dirty="0"/>
                  <a:t>Same as with Bagging: </a:t>
                </a:r>
              </a:p>
              <a:p>
                <a:pPr>
                  <a:spcAft>
                    <a:spcPts val="1800"/>
                  </a:spcAft>
                </a:pPr>
                <a:r>
                  <a:rPr lang="en-US" sz="2400" dirty="0"/>
                  <a:t>Calculate the total amount that the RSS (for regression) or Gini index (for classification) is decreased due to splits over a given predictor, averaged over all </a:t>
                </a:r>
                <a14:m>
                  <m:oMath xmlns:m="http://schemas.openxmlformats.org/officeDocument/2006/math">
                    <m:r>
                      <a:rPr lang="en-US" sz="2400" i="1">
                        <a:latin typeface="Cambria Math" charset="0"/>
                      </a:rPr>
                      <m:t>𝐵</m:t>
                    </m:r>
                  </m:oMath>
                </a14:m>
                <a:r>
                  <a:rPr lang="en-US" sz="2400" dirty="0"/>
                  <a:t> trees.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54</a:t>
            </a:fld>
            <a:endParaRPr lang="en-US"/>
          </a:p>
        </p:txBody>
      </p:sp>
    </p:spTree>
    <p:extLst>
      <p:ext uri="{BB962C8B-B14F-4D97-AF65-F5344CB8AC3E}">
        <p14:creationId xmlns:p14="http://schemas.microsoft.com/office/powerpoint/2010/main" val="930313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3394242"/>
              </a:xfrm>
            </p:spPr>
            <p:txBody>
              <a:bodyPr/>
              <a:lstStyle/>
              <a:p>
                <a:pPr>
                  <a:spcAft>
                    <a:spcPts val="1200"/>
                  </a:spcAft>
                </a:pPr>
                <a:r>
                  <a:rPr lang="en-US" sz="2400" b="1" u="sng" dirty="0">
                    <a:latin typeface="Karla" charset="0"/>
                    <a:ea typeface="Karla" charset="0"/>
                    <a:cs typeface="Karla" charset="0"/>
                  </a:rPr>
                  <a:t>Alternative:</a:t>
                </a:r>
              </a:p>
              <a:p>
                <a:pPr marL="342900" indent="-342900">
                  <a:spcAft>
                    <a:spcPts val="1200"/>
                  </a:spcAft>
                  <a:buFont typeface="Arial" charset="0"/>
                  <a:buChar char="•"/>
                </a:pPr>
                <a:r>
                  <a:rPr lang="en-US" sz="2400" dirty="0">
                    <a:latin typeface="Karla" charset="0"/>
                    <a:ea typeface="Karla" charset="0"/>
                    <a:cs typeface="Karla" charset="0"/>
                  </a:rPr>
                  <a:t>Record the prediction accuracy on the </a:t>
                </a:r>
                <a:r>
                  <a:rPr lang="en-US" sz="2400" i="1" dirty="0" err="1">
                    <a:latin typeface="Karla" charset="0"/>
                    <a:ea typeface="Karla" charset="0"/>
                    <a:cs typeface="Karla" charset="0"/>
                  </a:rPr>
                  <a:t>oob</a:t>
                </a:r>
                <a:r>
                  <a:rPr lang="en-US" sz="2400" i="1" dirty="0">
                    <a:latin typeface="Karla" charset="0"/>
                    <a:ea typeface="Karla" charset="0"/>
                    <a:cs typeface="Karla" charset="0"/>
                  </a:rPr>
                  <a:t> </a:t>
                </a:r>
                <a:r>
                  <a:rPr lang="en-US" sz="2400" dirty="0">
                    <a:latin typeface="Karla" charset="0"/>
                    <a:ea typeface="Karla" charset="0"/>
                    <a:cs typeface="Karla" charset="0"/>
                  </a:rPr>
                  <a:t>samples for each tree. </a:t>
                </a:r>
              </a:p>
              <a:p>
                <a:pPr marL="342900" indent="-342900">
                  <a:spcAft>
                    <a:spcPts val="1200"/>
                  </a:spcAft>
                  <a:buFont typeface="Arial" charset="0"/>
                  <a:buChar char="•"/>
                </a:pPr>
                <a:r>
                  <a:rPr lang="en-US" sz="2400" dirty="0">
                    <a:latin typeface="Karla" charset="0"/>
                    <a:ea typeface="Karla" charset="0"/>
                    <a:cs typeface="Karla" charset="0"/>
                  </a:rPr>
                  <a:t>Randomly permute the data for column </a:t>
                </a:r>
                <a14:m>
                  <m:oMath xmlns:m="http://schemas.openxmlformats.org/officeDocument/2006/math">
                    <m:r>
                      <a:rPr lang="en-US" sz="2400" b="0" i="1" smtClean="0">
                        <a:latin typeface="Cambria Math" charset="0"/>
                        <a:ea typeface="Karla" charset="0"/>
                        <a:cs typeface="Karla" charset="0"/>
                      </a:rPr>
                      <m:t>𝑗</m:t>
                    </m:r>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in the </a:t>
                </a:r>
                <a:r>
                  <a:rPr lang="en-US" sz="2400" i="1" dirty="0" err="1">
                    <a:latin typeface="Karla" charset="0"/>
                    <a:ea typeface="Karla" charset="0"/>
                    <a:cs typeface="Karla" charset="0"/>
                  </a:rPr>
                  <a:t>oob</a:t>
                </a:r>
                <a:r>
                  <a:rPr lang="en-US" sz="2400" i="1" dirty="0">
                    <a:latin typeface="Karla" charset="0"/>
                    <a:ea typeface="Karla" charset="0"/>
                    <a:cs typeface="Karla" charset="0"/>
                  </a:rPr>
                  <a:t> </a:t>
                </a:r>
                <a:r>
                  <a:rPr lang="en-US" sz="2400" dirty="0">
                    <a:latin typeface="Karla" charset="0"/>
                    <a:ea typeface="Karla" charset="0"/>
                    <a:cs typeface="Karla" charset="0"/>
                  </a:rPr>
                  <a:t>samples the record the accuracy again. </a:t>
                </a:r>
              </a:p>
              <a:p>
                <a:pPr marL="342900" indent="-342900">
                  <a:spcAft>
                    <a:spcPts val="1200"/>
                  </a:spcAft>
                  <a:buFont typeface="Arial" charset="0"/>
                  <a:buChar char="•"/>
                </a:pPr>
                <a:r>
                  <a:rPr lang="en-US" sz="2400" dirty="0">
                    <a:latin typeface="Karla" charset="0"/>
                    <a:ea typeface="Karla" charset="0"/>
                    <a:cs typeface="Karla" charset="0"/>
                  </a:rPr>
                  <a:t>The decrease in accuracy as a result of this permuting is averaged over all trees, and is used as a measure of the importance of variable </a:t>
                </a:r>
                <a14:m>
                  <m:oMath xmlns:m="http://schemas.openxmlformats.org/officeDocument/2006/math">
                    <m:r>
                      <a:rPr lang="en-US" sz="2400" i="1">
                        <a:latin typeface="Cambria Math" charset="0"/>
                        <a:ea typeface="Karla" charset="0"/>
                        <a:cs typeface="Karla" charset="0"/>
                      </a:rPr>
                      <m:t>𝑗</m:t>
                    </m:r>
                    <m:r>
                      <a:rPr lang="en-US" sz="2400" i="1">
                        <a:latin typeface="Cambria Math" charset="0"/>
                        <a:ea typeface="Karla" charset="0"/>
                        <a:cs typeface="Karla" charset="0"/>
                      </a:rPr>
                      <m:t> </m:t>
                    </m:r>
                  </m:oMath>
                </a14:m>
                <a:r>
                  <a:rPr lang="en-US" sz="2400" dirty="0">
                    <a:latin typeface="Karla" charset="0"/>
                    <a:ea typeface="Karla" charset="0"/>
                    <a:cs typeface="Karla" charset="0"/>
                  </a:rPr>
                  <a:t> in the random forest.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b="-159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55</a:t>
            </a:fld>
            <a:endParaRPr lang="en-US"/>
          </a:p>
        </p:txBody>
      </p:sp>
    </p:spTree>
    <p:extLst>
      <p:ext uri="{BB962C8B-B14F-4D97-AF65-F5344CB8AC3E}">
        <p14:creationId xmlns:p14="http://schemas.microsoft.com/office/powerpoint/2010/main" val="13181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7321" y="661829"/>
            <a:ext cx="6926799" cy="6060949"/>
          </a:xfrm>
        </p:spPr>
      </p:pic>
      <p:sp>
        <p:nvSpPr>
          <p:cNvPr id="7" name="Slide Number Placeholder 6"/>
          <p:cNvSpPr>
            <a:spLocks noGrp="1"/>
          </p:cNvSpPr>
          <p:nvPr>
            <p:ph type="sldNum" sz="quarter" idx="12"/>
          </p:nvPr>
        </p:nvSpPr>
        <p:spPr/>
        <p:txBody>
          <a:bodyPr/>
          <a:lstStyle/>
          <a:p>
            <a:fld id="{47445CB2-BF6F-6E49-AC61-7BDDE2E02F5B}" type="slidenum">
              <a:rPr lang="en-US" smtClean="0"/>
              <a:t>56</a:t>
            </a:fld>
            <a:endParaRPr lang="en-US"/>
          </a:p>
        </p:txBody>
      </p:sp>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a:t>100 trees, </a:t>
            </a:r>
            <a:r>
              <a:rPr lang="en-US" sz="1600" dirty="0" err="1"/>
              <a:t>max_depth</a:t>
            </a:r>
            <a:r>
              <a:rPr lang="en-US" sz="1600" dirty="0"/>
              <a:t>=10</a:t>
            </a:r>
          </a:p>
          <a:p>
            <a:pPr>
              <a:spcAft>
                <a:spcPts val="1800"/>
              </a:spcAft>
            </a:pPr>
            <a:endParaRPr lang="en-US" sz="1600" dirty="0"/>
          </a:p>
        </p:txBody>
      </p:sp>
    </p:spTree>
    <p:extLst>
      <p:ext uri="{BB962C8B-B14F-4D97-AF65-F5344CB8AC3E}">
        <p14:creationId xmlns:p14="http://schemas.microsoft.com/office/powerpoint/2010/main" val="16082928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853" y="458813"/>
            <a:ext cx="6926799" cy="6060949"/>
          </a:xfrm>
        </p:spPr>
      </p:pic>
      <p:sp>
        <p:nvSpPr>
          <p:cNvPr id="7" name="Slide Number Placeholder 6"/>
          <p:cNvSpPr>
            <a:spLocks noGrp="1"/>
          </p:cNvSpPr>
          <p:nvPr>
            <p:ph type="sldNum" sz="quarter" idx="12"/>
          </p:nvPr>
        </p:nvSpPr>
        <p:spPr/>
        <p:txBody>
          <a:bodyPr/>
          <a:lstStyle/>
          <a:p>
            <a:fld id="{47445CB2-BF6F-6E49-AC61-7BDDE2E02F5B}" type="slidenum">
              <a:rPr lang="en-US" smtClean="0"/>
              <a:t>57</a:t>
            </a:fld>
            <a:endParaRPr lang="en-US"/>
          </a:p>
        </p:txBody>
      </p:sp>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a:t>100 trees, </a:t>
            </a:r>
            <a:r>
              <a:rPr lang="en-US" sz="1600" dirty="0" err="1"/>
              <a:t>max_depth</a:t>
            </a:r>
            <a:r>
              <a:rPr lang="en-US" sz="1600" dirty="0"/>
              <a:t>=10</a:t>
            </a:r>
          </a:p>
          <a:p>
            <a:pPr>
              <a:spcAft>
                <a:spcPts val="1800"/>
              </a:spcAft>
            </a:pP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160" y="458813"/>
            <a:ext cx="6928539" cy="6062472"/>
          </a:xfrm>
          <a:prstGeom prst="rect">
            <a:avLst/>
          </a:prstGeom>
        </p:spPr>
      </p:pic>
    </p:spTree>
    <p:extLst>
      <p:ext uri="{BB962C8B-B14F-4D97-AF65-F5344CB8AC3E}">
        <p14:creationId xmlns:p14="http://schemas.microsoft.com/office/powerpoint/2010/main" val="182479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Forests</a:t>
            </a:r>
            <a:endParaRPr lang="en-US" dirty="0">
              <a:effectLst/>
            </a:endParaRPr>
          </a:p>
        </p:txBody>
      </p:sp>
      <p:sp>
        <p:nvSpPr>
          <p:cNvPr id="3" name="Content Placeholder 2"/>
          <p:cNvSpPr>
            <a:spLocks noGrp="1"/>
          </p:cNvSpPr>
          <p:nvPr>
            <p:ph idx="1"/>
          </p:nvPr>
        </p:nvSpPr>
        <p:spPr/>
        <p:txBody>
          <a:bodyPr/>
          <a:lstStyle/>
          <a:p>
            <a:r>
              <a:rPr lang="en-US" sz="2400" dirty="0"/>
              <a:t>When the number of predictors is large, but the number of relevant predictors is small, random forests can perform poorly. </a:t>
            </a:r>
          </a:p>
          <a:p>
            <a:endParaRPr lang="en-US" sz="2400" dirty="0"/>
          </a:p>
          <a:p>
            <a:r>
              <a:rPr lang="en-US" sz="2400" b="1" dirty="0"/>
              <a:t>Question</a:t>
            </a:r>
            <a:r>
              <a:rPr lang="en-US" sz="2400" dirty="0"/>
              <a:t>: Why?</a:t>
            </a:r>
          </a:p>
          <a:p>
            <a:r>
              <a:rPr lang="en-US" sz="2400" dirty="0"/>
              <a:t>In each split, the chances of selected a relevant predictor will be low and hence most trees in the ensemble will be weak models.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58</a:t>
            </a:fld>
            <a:endParaRPr lang="en-US"/>
          </a:p>
        </p:txBody>
      </p:sp>
    </p:spTree>
    <p:extLst>
      <p:ext uri="{BB962C8B-B14F-4D97-AF65-F5344CB8AC3E}">
        <p14:creationId xmlns:p14="http://schemas.microsoft.com/office/powerpoint/2010/main" val="41293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Forests  (cont.)</a:t>
            </a:r>
          </a:p>
        </p:txBody>
      </p:sp>
      <p:sp>
        <p:nvSpPr>
          <p:cNvPr id="3" name="Content Placeholder 2"/>
          <p:cNvSpPr>
            <a:spLocks noGrp="1"/>
          </p:cNvSpPr>
          <p:nvPr>
            <p:ph idx="1"/>
          </p:nvPr>
        </p:nvSpPr>
        <p:spPr>
          <a:xfrm>
            <a:off x="833415" y="1177758"/>
            <a:ext cx="10781936" cy="2111143"/>
          </a:xfrm>
        </p:spPr>
        <p:txBody>
          <a:bodyPr/>
          <a:lstStyle/>
          <a:p>
            <a:pPr>
              <a:spcAft>
                <a:spcPts val="1800"/>
              </a:spcAft>
            </a:pPr>
            <a:r>
              <a:rPr lang="en-US" sz="2400" dirty="0"/>
              <a:t>Increasing the number of trees in the ensemble generally does not increase the risk of overfitting. </a:t>
            </a:r>
          </a:p>
          <a:p>
            <a:pPr>
              <a:spcAft>
                <a:spcPts val="1800"/>
              </a:spcAft>
            </a:pPr>
            <a:r>
              <a:rPr lang="en-US" sz="2400" dirty="0"/>
              <a:t>Again, by decomposing the generalization error in terms of bias and variance, we see that increasing the number of trees produces a model that is at least as robust as a single tree. </a:t>
            </a:r>
          </a:p>
          <a:p>
            <a:pPr>
              <a:spcAft>
                <a:spcPts val="1800"/>
              </a:spcAft>
            </a:pPr>
            <a:r>
              <a:rPr lang="en-US" sz="2400" dirty="0"/>
              <a:t>However, if the number of trees is too large, then the trees in the ensemble may become more correlated, increase the variance. </a:t>
            </a:r>
          </a:p>
          <a:p>
            <a:pPr>
              <a:spcAft>
                <a:spcPts val="1800"/>
              </a:spcAft>
            </a:pP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59</a:t>
            </a:fld>
            <a:endParaRPr lang="en-US"/>
          </a:p>
        </p:txBody>
      </p:sp>
    </p:spTree>
    <p:extLst>
      <p:ext uri="{BB962C8B-B14F-4D97-AF65-F5344CB8AC3E}">
        <p14:creationId xmlns:p14="http://schemas.microsoft.com/office/powerpoint/2010/main" val="57980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Adaptations for Regression</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737696" cy="2111143"/>
              </a:xfrm>
            </p:spPr>
            <p:txBody>
              <a:bodyPr/>
              <a:lstStyle/>
              <a:p>
                <a:r>
                  <a:rPr lang="en-US" sz="2400" dirty="0"/>
                  <a:t>With just two modifications, we can use a decision tree model for regression: </a:t>
                </a:r>
              </a:p>
              <a:p>
                <a:pPr marL="457200" indent="-457200">
                  <a:buFont typeface="+mj-lt"/>
                  <a:buAutoNum type="arabicPeriod"/>
                </a:pPr>
                <a:r>
                  <a:rPr lang="en-US" sz="2400" dirty="0"/>
                  <a:t>The three splitting criteria we’ve examined each promoted splits that were pure - new regions increasingly specialized in a single class. </a:t>
                </a:r>
                <a:br>
                  <a:rPr lang="en-US" sz="2400" dirty="0"/>
                </a:br>
                <a:r>
                  <a:rPr lang="en-US" sz="2400" b="1" dirty="0"/>
                  <a:t>For classification</a:t>
                </a:r>
                <a:r>
                  <a:rPr lang="en-US" sz="2400" dirty="0"/>
                  <a:t>, purity of the regions is a good indicator the performance of the model. </a:t>
                </a:r>
                <a:br>
                  <a:rPr lang="en-US" sz="2400" dirty="0"/>
                </a:br>
                <a:r>
                  <a:rPr lang="en-US" sz="2400" b="1" dirty="0"/>
                  <a:t>For regression</a:t>
                </a:r>
                <a:r>
                  <a:rPr lang="en-US" sz="2400" dirty="0"/>
                  <a:t>, we want to select a splitting criterion that promotes splits that improves the predictive accuracy of the model as measured by, say, the MSE. </a:t>
                </a:r>
              </a:p>
              <a:p>
                <a:pPr marL="457200" indent="-457200">
                  <a:buFont typeface="+mj-lt"/>
                  <a:buAutoNum type="arabicPeriod"/>
                </a:pPr>
                <a:r>
                  <a:rPr lang="en-US" sz="2400" dirty="0"/>
                  <a:t>For regression with output in </a:t>
                </a:r>
                <a14:m>
                  <m:oMath xmlns:m="http://schemas.openxmlformats.org/officeDocument/2006/math">
                    <m:r>
                      <a:rPr lang="en-US" sz="2400" i="1" smtClean="0">
                        <a:latin typeface="Cambria Math" charset="0"/>
                        <a:ea typeface="Cambria Math" charset="0"/>
                        <a:cs typeface="Cambria Math" charset="0"/>
                      </a:rPr>
                      <m:t>ℝ</m:t>
                    </m:r>
                    <m:r>
                      <a:rPr lang="en-US" sz="2400" b="0" i="0" smtClean="0">
                        <a:latin typeface="Cambria Math" charset="0"/>
                        <a:ea typeface="Cambria Math" charset="0"/>
                        <a:cs typeface="Cambria Math" charset="0"/>
                      </a:rPr>
                      <m:t>,</m:t>
                    </m:r>
                  </m:oMath>
                </a14:m>
                <a:r>
                  <a:rPr lang="en-US" sz="2400" dirty="0"/>
                  <a:t> we want to label each region in the model with a real number - typically the average of the output values of the training points contained in the region. </a:t>
                </a:r>
                <a:endParaRPr lang="en-US" sz="24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737696" cy="2111143"/>
              </a:xfrm>
              <a:blipFill rotWithShape="0">
                <a:blip r:embed="rId2"/>
                <a:stretch>
                  <a:fillRect l="-909" t="-2305" r="-57" b="-125360"/>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47445CB2-BF6F-6E49-AC61-7BDDE2E02F5B}" type="slidenum">
              <a:rPr lang="en-US" smtClean="0"/>
              <a:t>6</a:t>
            </a:fld>
            <a:endParaRPr lang="en-US"/>
          </a:p>
        </p:txBody>
      </p:sp>
    </p:spTree>
    <p:extLst>
      <p:ext uri="{BB962C8B-B14F-4D97-AF65-F5344CB8AC3E}">
        <p14:creationId xmlns:p14="http://schemas.microsoft.com/office/powerpoint/2010/main" val="14407100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Forests  (cont.)</a:t>
            </a:r>
          </a:p>
        </p:txBody>
      </p:sp>
      <p:sp>
        <p:nvSpPr>
          <p:cNvPr id="3" name="Content Placeholder 2"/>
          <p:cNvSpPr>
            <a:spLocks noGrp="1"/>
          </p:cNvSpPr>
          <p:nvPr>
            <p:ph idx="1"/>
          </p:nvPr>
        </p:nvSpPr>
        <p:spPr>
          <a:xfrm>
            <a:off x="833415" y="1177758"/>
            <a:ext cx="10781936" cy="4737267"/>
          </a:xfrm>
        </p:spPr>
        <p:txBody>
          <a:bodyPr/>
          <a:lstStyle/>
          <a:p>
            <a:pPr>
              <a:spcAft>
                <a:spcPts val="1200"/>
              </a:spcAft>
            </a:pPr>
            <a:r>
              <a:rPr lang="en-US" sz="2400" dirty="0"/>
              <a:t>Probabilities: </a:t>
            </a:r>
          </a:p>
          <a:p>
            <a:pPr lvl="1">
              <a:spcAft>
                <a:spcPts val="1200"/>
              </a:spcAft>
              <a:buFont typeface="Arial" charset="0"/>
              <a:buChar char="•"/>
            </a:pPr>
            <a:r>
              <a:rPr lang="en-US" sz="2200" dirty="0"/>
              <a:t>Random Forrest Classifier (and bagging) can return probabilities. </a:t>
            </a:r>
          </a:p>
          <a:p>
            <a:pPr lvl="1">
              <a:spcAft>
                <a:spcPts val="1200"/>
              </a:spcAft>
              <a:buFont typeface="Arial" charset="0"/>
              <a:buChar char="•"/>
            </a:pPr>
            <a:r>
              <a:rPr lang="en-US" sz="2200" b="1" dirty="0"/>
              <a:t>Question</a:t>
            </a:r>
            <a:r>
              <a:rPr lang="en-US" sz="2200" dirty="0"/>
              <a:t>: How?</a:t>
            </a:r>
          </a:p>
          <a:p>
            <a:pPr indent="-285738">
              <a:spcAft>
                <a:spcPts val="1200"/>
              </a:spcAft>
            </a:pPr>
            <a:r>
              <a:rPr lang="en-US" sz="2400" dirty="0"/>
              <a:t>Unbalance dataset: </a:t>
            </a:r>
          </a:p>
          <a:p>
            <a:pPr indent="-285738">
              <a:spcAft>
                <a:spcPts val="1200"/>
              </a:spcAft>
            </a:pPr>
            <a:r>
              <a:rPr lang="en-US" sz="2400" dirty="0"/>
              <a:t>Weighted samples:  </a:t>
            </a:r>
          </a:p>
          <a:p>
            <a:pPr indent="-285738">
              <a:spcAft>
                <a:spcPts val="1200"/>
              </a:spcAft>
            </a:pPr>
            <a:r>
              <a:rPr lang="en-US" sz="2400" dirty="0"/>
              <a:t>Categorical data:</a:t>
            </a:r>
          </a:p>
          <a:p>
            <a:pPr indent="-285738">
              <a:spcAft>
                <a:spcPts val="1200"/>
              </a:spcAft>
            </a:pPr>
            <a:r>
              <a:rPr lang="en-US" sz="2400" dirty="0"/>
              <a:t>Missing data: </a:t>
            </a:r>
          </a:p>
          <a:p>
            <a:pPr indent="-285738">
              <a:spcAft>
                <a:spcPts val="1200"/>
              </a:spcAft>
            </a:pPr>
            <a:r>
              <a:rPr lang="en-US" sz="2400"/>
              <a:t>Different implementations:</a:t>
            </a:r>
            <a:endParaRPr lang="en-US" sz="2400" dirty="0"/>
          </a:p>
          <a:p>
            <a:pPr indent="-285738">
              <a:spcAft>
                <a:spcPts val="1200"/>
              </a:spcAft>
            </a:pPr>
            <a:endParaRPr lang="en-US" sz="2400" dirty="0"/>
          </a:p>
          <a:p>
            <a:pPr indent="-285738">
              <a:spcAft>
                <a:spcPts val="1200"/>
              </a:spcAft>
            </a:pPr>
            <a:endParaRPr lang="en-US" sz="3400" dirty="0"/>
          </a:p>
          <a:p>
            <a:pPr>
              <a:spcAft>
                <a:spcPts val="1200"/>
              </a:spcAft>
            </a:pPr>
            <a:r>
              <a:rPr lang="en-US" sz="2400" dirty="0"/>
              <a:t>	</a:t>
            </a:r>
          </a:p>
          <a:p>
            <a:pPr>
              <a:spcAft>
                <a:spcPts val="1200"/>
              </a:spcAft>
            </a:pPr>
            <a:r>
              <a:rPr lang="en-US" sz="2400" dirty="0"/>
              <a:t> </a:t>
            </a:r>
          </a:p>
        </p:txBody>
      </p:sp>
      <p:sp>
        <p:nvSpPr>
          <p:cNvPr id="4" name="Slide Number Placeholder 3"/>
          <p:cNvSpPr>
            <a:spLocks noGrp="1"/>
          </p:cNvSpPr>
          <p:nvPr>
            <p:ph type="sldNum" sz="quarter" idx="12"/>
          </p:nvPr>
        </p:nvSpPr>
        <p:spPr/>
        <p:txBody>
          <a:bodyPr/>
          <a:lstStyle/>
          <a:p>
            <a:fld id="{47445CB2-BF6F-6E49-AC61-7BDDE2E02F5B}" type="slidenum">
              <a:rPr lang="en-US" smtClean="0"/>
              <a:t>60</a:t>
            </a:fld>
            <a:endParaRPr lang="en-US"/>
          </a:p>
        </p:txBody>
      </p:sp>
    </p:spTree>
    <p:extLst>
      <p:ext uri="{BB962C8B-B14F-4D97-AF65-F5344CB8AC3E}">
        <p14:creationId xmlns:p14="http://schemas.microsoft.com/office/powerpoint/2010/main" val="8263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Regression Trees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7152" y="926428"/>
                <a:ext cx="11261648" cy="5839497"/>
              </a:xfrm>
            </p:spPr>
            <p:txBody>
              <a:bodyPr/>
              <a:lstStyle/>
              <a:p>
                <a:pPr>
                  <a:spcAft>
                    <a:spcPts val="600"/>
                  </a:spcAft>
                </a:pPr>
                <a:r>
                  <a:rPr lang="en-US" sz="2400" dirty="0"/>
                  <a:t>The learning algorithms for decision trees in regression tasks is: </a:t>
                </a:r>
              </a:p>
              <a:p>
                <a:pPr marL="1200120" lvl="1" indent="-457200">
                  <a:spcAft>
                    <a:spcPts val="600"/>
                  </a:spcAft>
                  <a:buSzPct val="90000"/>
                  <a:buFont typeface="+mj-lt"/>
                  <a:buAutoNum type="arabicPeriod"/>
                </a:pPr>
                <a:r>
                  <a:rPr lang="en-US" sz="2200" dirty="0"/>
                  <a:t>Start with an empty decision tree (undivided features pace) </a:t>
                </a:r>
              </a:p>
              <a:p>
                <a:pPr marL="1200120" lvl="1" indent="-457200">
                  <a:spcAft>
                    <a:spcPts val="600"/>
                  </a:spcAft>
                  <a:buSzPct val="90000"/>
                  <a:buFont typeface="+mj-lt"/>
                  <a:buAutoNum type="arabicPeriod"/>
                </a:pPr>
                <a:r>
                  <a:rPr lang="en-US" sz="2200" dirty="0"/>
                  <a:t>Choose a predictor </a:t>
                </a:r>
                <a14:m>
                  <m:oMath xmlns:m="http://schemas.openxmlformats.org/officeDocument/2006/math">
                    <m:r>
                      <a:rPr lang="en-US" sz="2200" b="0" i="1" smtClean="0">
                        <a:latin typeface="Cambria Math" charset="0"/>
                      </a:rPr>
                      <m:t>𝑗</m:t>
                    </m:r>
                  </m:oMath>
                </a14:m>
                <a:r>
                  <a:rPr lang="en-US" sz="2200" dirty="0"/>
                  <a:t> on which to split and choose a threshold value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charset="0"/>
                          </a:rPr>
                          <m:t>𝑡</m:t>
                        </m:r>
                      </m:e>
                      <m:sub>
                        <m:r>
                          <a:rPr lang="en-US" sz="2200" b="0" i="1" smtClean="0">
                            <a:latin typeface="Cambria Math" charset="0"/>
                          </a:rPr>
                          <m:t>𝑗</m:t>
                        </m:r>
                      </m:sub>
                    </m:sSub>
                  </m:oMath>
                </a14:m>
                <a:r>
                  <a:rPr lang="en-US" sz="2200" dirty="0"/>
                  <a:t> for splitting such that the weighted average MSE of the new regions as smallest possible: </a:t>
                </a:r>
              </a:p>
              <a:p>
                <a:pPr lvl="1" indent="0" algn="ctr">
                  <a:spcAft>
                    <a:spcPts val="600"/>
                  </a:spcAft>
                  <a:buSzPct val="90000"/>
                  <a:buNone/>
                </a:pPr>
                <a14:m>
                  <m:oMathPara xmlns:m="http://schemas.openxmlformats.org/officeDocument/2006/math">
                    <m:oMathParaPr>
                      <m:jc m:val="centerGroup"/>
                    </m:oMathParaPr>
                    <m:oMath xmlns:m="http://schemas.openxmlformats.org/officeDocument/2006/math">
                      <m:func>
                        <m:funcPr>
                          <m:ctrlPr>
                            <a:rPr lang="mr-IN" sz="2200" i="1" smtClean="0">
                              <a:latin typeface="Cambria Math" panose="02040503050406030204" pitchFamily="18" charset="0"/>
                            </a:rPr>
                          </m:ctrlPr>
                        </m:funcPr>
                        <m:fName>
                          <m:limLow>
                            <m:limLowPr>
                              <m:ctrlPr>
                                <a:rPr lang="mr-IN" sz="2200" i="1" smtClean="0">
                                  <a:latin typeface="Cambria Math" panose="02040503050406030204" pitchFamily="18" charset="0"/>
                                </a:rPr>
                              </m:ctrlPr>
                            </m:limLowPr>
                            <m:e>
                              <m:r>
                                <m:rPr>
                                  <m:sty m:val="p"/>
                                </m:rPr>
                                <a:rPr lang="en-US" sz="2200" b="0" i="0" smtClean="0">
                                  <a:latin typeface="Cambria Math" charset="0"/>
                                </a:rPr>
                                <m:t>argmin</m:t>
                              </m:r>
                            </m:e>
                            <m:lim>
                              <m:r>
                                <a:rPr lang="en-US" sz="2200" b="0" i="1" smtClean="0">
                                  <a:latin typeface="Cambria Math" charset="0"/>
                                </a:rPr>
                                <m:t>𝑗</m:t>
                              </m:r>
                              <m:r>
                                <a:rPr lang="en-US" sz="2200" b="0" i="1" smtClean="0">
                                  <a:latin typeface="Cambria Math" charset="0"/>
                                </a:rPr>
                                <m:t>, </m:t>
                              </m:r>
                              <m:sSub>
                                <m:sSubPr>
                                  <m:ctrlPr>
                                    <a:rPr lang="en-US" sz="2200" b="0" i="1" smtClean="0">
                                      <a:latin typeface="Cambria Math" panose="02040503050406030204" pitchFamily="18" charset="0"/>
                                    </a:rPr>
                                  </m:ctrlPr>
                                </m:sSubPr>
                                <m:e>
                                  <m:r>
                                    <a:rPr lang="en-US" sz="2200" b="0" i="1" smtClean="0">
                                      <a:latin typeface="Cambria Math" charset="0"/>
                                    </a:rPr>
                                    <m:t>𝑡</m:t>
                                  </m:r>
                                </m:e>
                                <m:sub>
                                  <m:r>
                                    <a:rPr lang="en-US" sz="2200" b="0" i="1" smtClean="0">
                                      <a:latin typeface="Cambria Math" charset="0"/>
                                    </a:rPr>
                                    <m:t>𝑗</m:t>
                                  </m:r>
                                </m:sub>
                              </m:sSub>
                            </m:lim>
                          </m:limLow>
                        </m:fName>
                        <m:e>
                          <m:d>
                            <m:dPr>
                              <m:begChr m:val="{"/>
                              <m:endChr m:val="}"/>
                              <m:ctrlPr>
                                <a:rPr lang="mr-IN" sz="2200" i="1" smtClean="0">
                                  <a:latin typeface="Cambria Math" panose="02040503050406030204" pitchFamily="18" charset="0"/>
                                </a:rPr>
                              </m:ctrlPr>
                            </m:dPr>
                            <m:e>
                              <m:f>
                                <m:fPr>
                                  <m:ctrlPr>
                                    <a:rPr lang="en-US" sz="2200" b="0" i="1" smtClean="0">
                                      <a:latin typeface="Cambria Math" panose="02040503050406030204" pitchFamily="18" charset="0"/>
                                    </a:rPr>
                                  </m:ctrlPr>
                                </m:fPr>
                                <m:num>
                                  <m:sSub>
                                    <m:sSubPr>
                                      <m:ctrlPr>
                                        <a:rPr lang="en-US" sz="2200" b="0" i="1" smtClean="0">
                                          <a:latin typeface="Cambria Math" panose="02040503050406030204" pitchFamily="18" charset="0"/>
                                        </a:rPr>
                                      </m:ctrlPr>
                                    </m:sSubPr>
                                    <m:e>
                                      <m:r>
                                        <a:rPr lang="en-US" sz="2200" b="0" i="1" smtClean="0">
                                          <a:latin typeface="Cambria Math" charset="0"/>
                                        </a:rPr>
                                        <m:t>𝑁</m:t>
                                      </m:r>
                                    </m:e>
                                    <m:sub>
                                      <m:r>
                                        <a:rPr lang="en-US" sz="2200" b="0" i="1" smtClean="0">
                                          <a:latin typeface="Cambria Math" charset="0"/>
                                        </a:rPr>
                                        <m:t>1</m:t>
                                      </m:r>
                                    </m:sub>
                                  </m:sSub>
                                </m:num>
                                <m:den>
                                  <m:r>
                                    <a:rPr lang="en-US" sz="2200" b="0" i="1" smtClean="0">
                                      <a:latin typeface="Cambria Math" charset="0"/>
                                    </a:rPr>
                                    <m:t>𝑁</m:t>
                                  </m:r>
                                </m:den>
                              </m:f>
                              <m:r>
                                <m:rPr>
                                  <m:sty m:val="p"/>
                                </m:rPr>
                                <a:rPr lang="en-US" sz="2200" b="0" i="0" smtClean="0">
                                  <a:latin typeface="Cambria Math" charset="0"/>
                                </a:rPr>
                                <m:t>MSE</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charset="0"/>
                                        </a:rPr>
                                        <m:t>𝑅</m:t>
                                      </m:r>
                                    </m:e>
                                    <m:sub>
                                      <m:r>
                                        <a:rPr lang="en-US" sz="2200" b="0" i="1" smtClean="0">
                                          <a:latin typeface="Cambria Math" charset="0"/>
                                        </a:rPr>
                                        <m:t>1</m:t>
                                      </m:r>
                                    </m:sub>
                                  </m:sSub>
                                </m:e>
                              </m:d>
                              <m:r>
                                <a:rPr lang="en-US" sz="2200" b="0" i="1" smtClean="0">
                                  <a:latin typeface="Cambria Math" charset="0"/>
                                </a:rPr>
                                <m:t>+</m:t>
                              </m:r>
                              <m:f>
                                <m:fPr>
                                  <m:ctrlPr>
                                    <a:rPr lang="en-US" sz="2200" b="0" i="1" smtClean="0">
                                      <a:latin typeface="Cambria Math" panose="02040503050406030204" pitchFamily="18" charset="0"/>
                                    </a:rPr>
                                  </m:ctrlPr>
                                </m:fPr>
                                <m:num>
                                  <m:sSub>
                                    <m:sSubPr>
                                      <m:ctrlPr>
                                        <a:rPr lang="en-US" sz="2200" b="0" i="1" smtClean="0">
                                          <a:latin typeface="Cambria Math" panose="02040503050406030204" pitchFamily="18" charset="0"/>
                                        </a:rPr>
                                      </m:ctrlPr>
                                    </m:sSubPr>
                                    <m:e>
                                      <m:r>
                                        <a:rPr lang="en-US" sz="2200" b="0" i="1" smtClean="0">
                                          <a:latin typeface="Cambria Math" charset="0"/>
                                        </a:rPr>
                                        <m:t>𝑁</m:t>
                                      </m:r>
                                    </m:e>
                                    <m:sub>
                                      <m:r>
                                        <a:rPr lang="en-US" sz="2200" b="0" i="1" smtClean="0">
                                          <a:latin typeface="Cambria Math" charset="0"/>
                                        </a:rPr>
                                        <m:t>2</m:t>
                                      </m:r>
                                    </m:sub>
                                  </m:sSub>
                                </m:num>
                                <m:den>
                                  <m:r>
                                    <a:rPr lang="en-US" sz="2200" b="0" i="1" smtClean="0">
                                      <a:latin typeface="Cambria Math" charset="0"/>
                                    </a:rPr>
                                    <m:t>𝑁</m:t>
                                  </m:r>
                                </m:den>
                              </m:f>
                              <m:r>
                                <a:rPr lang="en-US" sz="2200" b="0" i="1" smtClean="0">
                                  <a:latin typeface="Cambria Math" charset="0"/>
                                </a:rPr>
                                <m:t> </m:t>
                              </m:r>
                              <m:r>
                                <m:rPr>
                                  <m:sty m:val="p"/>
                                </m:rPr>
                                <a:rPr lang="en-US" sz="2200" b="0" i="0" smtClean="0">
                                  <a:latin typeface="Cambria Math" charset="0"/>
                                </a:rPr>
                                <m:t>MSE</m:t>
                              </m:r>
                              <m:r>
                                <a:rPr lang="en-US" sz="2200" b="0" i="1" smtClean="0">
                                  <a:latin typeface="Cambria Math" charset="0"/>
                                </a:rPr>
                                <m:t>(</m:t>
                              </m:r>
                              <m:sSub>
                                <m:sSubPr>
                                  <m:ctrlPr>
                                    <a:rPr lang="en-US" sz="2200" b="0" i="1" smtClean="0">
                                      <a:latin typeface="Cambria Math" panose="02040503050406030204" pitchFamily="18" charset="0"/>
                                    </a:rPr>
                                  </m:ctrlPr>
                                </m:sSubPr>
                                <m:e>
                                  <m:r>
                                    <a:rPr lang="en-US" sz="2200" b="0" i="1" smtClean="0">
                                      <a:latin typeface="Cambria Math" charset="0"/>
                                    </a:rPr>
                                    <m:t>𝑅</m:t>
                                  </m:r>
                                </m:e>
                                <m:sub>
                                  <m:r>
                                    <a:rPr lang="en-US" sz="2200" b="0" i="1" smtClean="0">
                                      <a:latin typeface="Cambria Math" charset="0"/>
                                    </a:rPr>
                                    <m:t>2</m:t>
                                  </m:r>
                                </m:sub>
                              </m:sSub>
                              <m:r>
                                <a:rPr lang="en-US" sz="2200" b="0" i="1" smtClean="0">
                                  <a:latin typeface="Cambria Math" charset="0"/>
                                </a:rPr>
                                <m:t>)</m:t>
                              </m:r>
                            </m:e>
                          </m:d>
                        </m:e>
                      </m:func>
                    </m:oMath>
                  </m:oMathPara>
                </a14:m>
                <a:endParaRPr lang="en-US" sz="2200" dirty="0"/>
              </a:p>
              <a:p>
                <a:pPr marL="1211263" lvl="1" indent="0">
                  <a:spcAft>
                    <a:spcPts val="600"/>
                  </a:spcAft>
                  <a:buSzPct val="90000"/>
                  <a:buNone/>
                </a:pPr>
                <a:r>
                  <a:rPr lang="en-US" sz="2200" dirty="0">
                    <a:latin typeface="Karla" charset="0"/>
                    <a:ea typeface="Karla" charset="0"/>
                    <a:cs typeface="Karla" charset="0"/>
                  </a:rPr>
                  <a:t>or equivalently,</a:t>
                </a:r>
              </a:p>
              <a:p>
                <a:pPr lvl="1" indent="0">
                  <a:spcAft>
                    <a:spcPts val="600"/>
                  </a:spcAft>
                  <a:buSzPct val="90000"/>
                  <a:buNone/>
                </a:pPr>
                <a14:m>
                  <m:oMathPara xmlns:m="http://schemas.openxmlformats.org/officeDocument/2006/math">
                    <m:oMathParaPr>
                      <m:jc m:val="center"/>
                    </m:oMathParaPr>
                    <m:oMath xmlns:m="http://schemas.openxmlformats.org/officeDocument/2006/math">
                      <m:func>
                        <m:funcPr>
                          <m:ctrlPr>
                            <a:rPr lang="mr-IN" sz="2200" i="1">
                              <a:latin typeface="Cambria Math" panose="02040503050406030204" pitchFamily="18" charset="0"/>
                            </a:rPr>
                          </m:ctrlPr>
                        </m:funcPr>
                        <m:fName>
                          <m:limLow>
                            <m:limLowPr>
                              <m:ctrlPr>
                                <a:rPr lang="mr-IN" sz="2200" i="1">
                                  <a:latin typeface="Cambria Math" panose="02040503050406030204" pitchFamily="18" charset="0"/>
                                </a:rPr>
                              </m:ctrlPr>
                            </m:limLowPr>
                            <m:e>
                              <m:r>
                                <m:rPr>
                                  <m:sty m:val="p"/>
                                </m:rPr>
                                <a:rPr lang="en-US" sz="2200">
                                  <a:latin typeface="Cambria Math" charset="0"/>
                                </a:rPr>
                                <m:t>argmin</m:t>
                              </m:r>
                            </m:e>
                            <m:lim>
                              <m:r>
                                <a:rPr lang="en-US" sz="2200" i="1">
                                  <a:latin typeface="Cambria Math" charset="0"/>
                                </a:rPr>
                                <m:t>𝑗</m:t>
                              </m:r>
                              <m:r>
                                <a:rPr lang="en-US" sz="2200" i="1">
                                  <a:latin typeface="Cambria Math" charset="0"/>
                                </a:rPr>
                                <m:t>, </m:t>
                              </m:r>
                              <m:sSub>
                                <m:sSubPr>
                                  <m:ctrlPr>
                                    <a:rPr lang="en-US" sz="2200" i="1">
                                      <a:latin typeface="Cambria Math" panose="02040503050406030204" pitchFamily="18" charset="0"/>
                                    </a:rPr>
                                  </m:ctrlPr>
                                </m:sSubPr>
                                <m:e>
                                  <m:r>
                                    <a:rPr lang="en-US" sz="2200" i="1">
                                      <a:latin typeface="Cambria Math" charset="0"/>
                                    </a:rPr>
                                    <m:t>𝑡</m:t>
                                  </m:r>
                                </m:e>
                                <m:sub>
                                  <m:r>
                                    <a:rPr lang="en-US" sz="2200" i="1">
                                      <a:latin typeface="Cambria Math" charset="0"/>
                                    </a:rPr>
                                    <m:t>𝑗</m:t>
                                  </m:r>
                                </m:sub>
                              </m:sSub>
                            </m:lim>
                          </m:limLow>
                        </m:fName>
                        <m:e>
                          <m:d>
                            <m:dPr>
                              <m:begChr m:val="{"/>
                              <m:endChr m:val="}"/>
                              <m:ctrlPr>
                                <a:rPr lang="mr-IN" sz="2200" i="1">
                                  <a:latin typeface="Cambria Math" panose="02040503050406030204" pitchFamily="18" charset="0"/>
                                </a:rPr>
                              </m:ctrlPr>
                            </m:dPr>
                            <m:e>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charset="0"/>
                                        </a:rPr>
                                        <m:t>𝑁</m:t>
                                      </m:r>
                                    </m:e>
                                    <m:sub>
                                      <m:r>
                                        <a:rPr lang="en-US" sz="2200" i="1">
                                          <a:latin typeface="Cambria Math" charset="0"/>
                                        </a:rPr>
                                        <m:t>1</m:t>
                                      </m:r>
                                    </m:sub>
                                  </m:sSub>
                                </m:num>
                                <m:den>
                                  <m:r>
                                    <a:rPr lang="en-US" sz="2200" i="1">
                                      <a:latin typeface="Cambria Math" charset="0"/>
                                    </a:rPr>
                                    <m:t>𝑁</m:t>
                                  </m:r>
                                </m:den>
                              </m:f>
                              <m:r>
                                <m:rPr>
                                  <m:sty m:val="p"/>
                                </m:rPr>
                                <a:rPr lang="en-US" sz="2200" b="0" i="0" smtClean="0">
                                  <a:latin typeface="Cambria Math" charset="0"/>
                                </a:rPr>
                                <m:t>Var</m:t>
                              </m:r>
                              <m:d>
                                <m:dPr>
                                  <m:ctrlPr>
                                    <a:rPr lang="en-US" sz="2200" i="1">
                                      <a:latin typeface="Cambria Math" panose="02040503050406030204" pitchFamily="18" charset="0"/>
                                    </a:rPr>
                                  </m:ctrlPr>
                                </m:dPr>
                                <m:e>
                                  <m:r>
                                    <a:rPr lang="en-US" sz="2200" b="0" i="1" smtClean="0">
                                      <a:latin typeface="Cambria Math" charset="0"/>
                                    </a:rPr>
                                    <m:t>𝑦</m:t>
                                  </m:r>
                                  <m:r>
                                    <a:rPr lang="en-US" sz="2200" b="0" i="1" smtClean="0">
                                      <a:latin typeface="Cambria Math" charset="0"/>
                                    </a:rPr>
                                    <m:t>|</m:t>
                                  </m:r>
                                  <m:r>
                                    <a:rPr lang="en-US" sz="2200" b="0" i="1" smtClean="0">
                                      <a:latin typeface="Cambria Math" charset="0"/>
                                    </a:rPr>
                                    <m:t>𝑥</m:t>
                                  </m:r>
                                  <m:r>
                                    <a:rPr lang="en-US" sz="2200" b="0" i="1" smtClean="0">
                                      <a:latin typeface="Cambria Math" charset="0"/>
                                    </a:rPr>
                                    <m:t>∈</m:t>
                                  </m:r>
                                  <m:sSub>
                                    <m:sSubPr>
                                      <m:ctrlPr>
                                        <a:rPr lang="en-US" sz="2200" b="0" i="1" smtClean="0">
                                          <a:latin typeface="Cambria Math" panose="02040503050406030204" pitchFamily="18" charset="0"/>
                                        </a:rPr>
                                      </m:ctrlPr>
                                    </m:sSubPr>
                                    <m:e>
                                      <m:r>
                                        <a:rPr lang="en-US" sz="2200" b="0" i="1" smtClean="0">
                                          <a:latin typeface="Cambria Math" charset="0"/>
                                        </a:rPr>
                                        <m:t>𝑅</m:t>
                                      </m:r>
                                    </m:e>
                                    <m:sub>
                                      <m:r>
                                        <a:rPr lang="en-US" sz="2200" b="0" i="1" smtClean="0">
                                          <a:latin typeface="Cambria Math" charset="0"/>
                                        </a:rPr>
                                        <m:t>1</m:t>
                                      </m:r>
                                    </m:sub>
                                  </m:sSub>
                                </m:e>
                              </m:d>
                              <m:r>
                                <a:rPr lang="en-US" sz="2200" i="1">
                                  <a:latin typeface="Cambria Math" charset="0"/>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charset="0"/>
                                        </a:rPr>
                                        <m:t>𝑁</m:t>
                                      </m:r>
                                    </m:e>
                                    <m:sub>
                                      <m:r>
                                        <a:rPr lang="en-US" sz="2200" i="1">
                                          <a:latin typeface="Cambria Math" charset="0"/>
                                        </a:rPr>
                                        <m:t>2</m:t>
                                      </m:r>
                                    </m:sub>
                                  </m:sSub>
                                </m:num>
                                <m:den>
                                  <m:r>
                                    <a:rPr lang="en-US" sz="2200" i="1">
                                      <a:latin typeface="Cambria Math" charset="0"/>
                                    </a:rPr>
                                    <m:t>𝑁</m:t>
                                  </m:r>
                                </m:den>
                              </m:f>
                              <m:r>
                                <a:rPr lang="en-US" sz="2200" i="1">
                                  <a:latin typeface="Cambria Math" charset="0"/>
                                </a:rPr>
                                <m:t> </m:t>
                              </m:r>
                              <m:r>
                                <m:rPr>
                                  <m:sty m:val="p"/>
                                </m:rPr>
                                <a:rPr lang="en-US" sz="2200" b="0" i="0" smtClean="0">
                                  <a:latin typeface="Cambria Math" charset="0"/>
                                </a:rPr>
                                <m:t>Var</m:t>
                              </m:r>
                              <m:r>
                                <a:rPr lang="en-US" sz="2200" i="1">
                                  <a:latin typeface="Cambria Math" charset="0"/>
                                </a:rPr>
                                <m:t>(</m:t>
                              </m:r>
                              <m:r>
                                <a:rPr lang="en-US" sz="2200" b="0" i="1" smtClean="0">
                                  <a:latin typeface="Cambria Math" charset="0"/>
                                </a:rPr>
                                <m:t>𝑦</m:t>
                              </m:r>
                              <m:r>
                                <a:rPr lang="en-US" sz="2200" b="0" i="1" smtClean="0">
                                  <a:latin typeface="Cambria Math" charset="0"/>
                                </a:rPr>
                                <m:t>|</m:t>
                              </m:r>
                              <m:r>
                                <a:rPr lang="en-US" sz="2200" b="0" i="1" smtClean="0">
                                  <a:latin typeface="Cambria Math" charset="0"/>
                                </a:rPr>
                                <m:t>𝑥</m:t>
                              </m:r>
                              <m:r>
                                <a:rPr lang="en-US" sz="2200" b="0" i="1" smtClean="0">
                                  <a:latin typeface="Cambria Math" charset="0"/>
                                </a:rPr>
                                <m:t>∈</m:t>
                              </m:r>
                              <m:sSub>
                                <m:sSubPr>
                                  <m:ctrlPr>
                                    <a:rPr lang="en-US" sz="2200" b="0" i="1" smtClean="0">
                                      <a:latin typeface="Cambria Math" panose="02040503050406030204" pitchFamily="18" charset="0"/>
                                    </a:rPr>
                                  </m:ctrlPr>
                                </m:sSubPr>
                                <m:e>
                                  <m:r>
                                    <a:rPr lang="en-US" sz="2200" b="0" i="1" smtClean="0">
                                      <a:latin typeface="Cambria Math" charset="0"/>
                                    </a:rPr>
                                    <m:t>𝑅</m:t>
                                  </m:r>
                                </m:e>
                                <m:sub>
                                  <m:r>
                                    <a:rPr lang="en-US" sz="2200" b="0" i="1" smtClean="0">
                                      <a:latin typeface="Cambria Math" charset="0"/>
                                    </a:rPr>
                                    <m:t>2</m:t>
                                  </m:r>
                                </m:sub>
                              </m:sSub>
                              <m:r>
                                <a:rPr lang="en-US" sz="2200" i="1">
                                  <a:latin typeface="Cambria Math" charset="0"/>
                                </a:rPr>
                                <m:t>)</m:t>
                              </m:r>
                            </m:e>
                          </m:d>
                        </m:e>
                      </m:func>
                      <m:r>
                        <a:rPr lang="en-US" sz="2200" i="1">
                          <a:latin typeface="Cambria Math" charset="0"/>
                        </a:rPr>
                        <m:t> </m:t>
                      </m:r>
                    </m:oMath>
                  </m:oMathPara>
                </a14:m>
                <a:br>
                  <a:rPr lang="en-US" sz="2200" dirty="0"/>
                </a:br>
                <a:r>
                  <a:rPr lang="en-US" sz="2200" dirty="0"/>
                  <a:t>where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charset="0"/>
                          </a:rPr>
                          <m:t>𝑁</m:t>
                        </m:r>
                      </m:e>
                      <m:sub>
                        <m:r>
                          <a:rPr lang="en-US" sz="2200" b="0" i="1" smtClean="0">
                            <a:latin typeface="Cambria Math" charset="0"/>
                          </a:rPr>
                          <m:t>𝑖</m:t>
                        </m:r>
                      </m:sub>
                    </m:sSub>
                  </m:oMath>
                </a14:m>
                <a:r>
                  <a:rPr lang="en-US" sz="2200" dirty="0"/>
                  <a:t> is the number of training points in </a:t>
                </a:r>
                <a14:m>
                  <m:oMath xmlns:m="http://schemas.openxmlformats.org/officeDocument/2006/math">
                    <m:sSub>
                      <m:sSubPr>
                        <m:ctrlPr>
                          <a:rPr lang="en-US" sz="2200" i="1">
                            <a:latin typeface="Cambria Math" panose="02040503050406030204" pitchFamily="18" charset="0"/>
                          </a:rPr>
                        </m:ctrlPr>
                      </m:sSubPr>
                      <m:e>
                        <m:r>
                          <a:rPr lang="en-US" sz="2200" b="0" i="1" smtClean="0">
                            <a:latin typeface="Cambria Math" charset="0"/>
                          </a:rPr>
                          <m:t>𝑅</m:t>
                        </m:r>
                      </m:e>
                      <m:sub>
                        <m:r>
                          <a:rPr lang="en-US" sz="2200" i="1">
                            <a:latin typeface="Cambria Math" charset="0"/>
                          </a:rPr>
                          <m:t>𝑖</m:t>
                        </m:r>
                      </m:sub>
                    </m:sSub>
                  </m:oMath>
                </a14:m>
                <a:r>
                  <a:rPr lang="en-US" sz="2200" dirty="0"/>
                  <a:t> and </a:t>
                </a:r>
                <a14:m>
                  <m:oMath xmlns:m="http://schemas.openxmlformats.org/officeDocument/2006/math">
                    <m:r>
                      <a:rPr lang="en-US" sz="2200" b="0" i="1" smtClean="0">
                        <a:latin typeface="Cambria Math" charset="0"/>
                      </a:rPr>
                      <m:t>𝑁</m:t>
                    </m:r>
                  </m:oMath>
                </a14:m>
                <a:r>
                  <a:rPr lang="en-US" sz="2200" dirty="0"/>
                  <a:t> is the number of points in </a:t>
                </a:r>
                <a14:m>
                  <m:oMath xmlns:m="http://schemas.openxmlformats.org/officeDocument/2006/math">
                    <m:r>
                      <a:rPr lang="en-US" sz="2200" b="0" i="1" smtClean="0">
                        <a:latin typeface="Cambria Math" charset="0"/>
                      </a:rPr>
                      <m:t>𝑅</m:t>
                    </m:r>
                  </m:oMath>
                </a14:m>
                <a:r>
                  <a:rPr lang="en-US" sz="2200" dirty="0"/>
                  <a:t>.</a:t>
                </a:r>
              </a:p>
              <a:p>
                <a:pPr lvl="1" indent="0">
                  <a:spcAft>
                    <a:spcPts val="600"/>
                  </a:spcAft>
                  <a:buSzPct val="90000"/>
                  <a:buNone/>
                </a:pPr>
                <a:r>
                  <a:rPr lang="en-US" sz="2200" dirty="0"/>
                  <a:t>3.      </a:t>
                </a:r>
                <a:r>
                  <a:rPr lang="en-US" sz="2200" dirty="0" err="1"/>
                  <a:t>Recurse</a:t>
                </a:r>
                <a:r>
                  <a:rPr lang="en-US" sz="2200" dirty="0"/>
                  <a:t> on on each new node until </a:t>
                </a:r>
                <a:r>
                  <a:rPr lang="en-US" sz="2200" b="1" i="1" dirty="0"/>
                  <a:t>stopping condition </a:t>
                </a:r>
                <a:r>
                  <a:rPr lang="en-US" sz="2200" dirty="0"/>
                  <a:t>is met </a:t>
                </a:r>
                <a:endParaRPr lang="en-US" sz="22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7152" y="926428"/>
                <a:ext cx="11261648" cy="5839497"/>
              </a:xfrm>
              <a:blipFill rotWithShape="0">
                <a:blip r:embed="rId2"/>
                <a:stretch>
                  <a:fillRect l="-812" t="-835" r="-43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206435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Trees Prediction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For any data point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𝑖</m:t>
                        </m:r>
                      </m:sub>
                    </m:sSub>
                  </m:oMath>
                </a14:m>
                <a:endParaRPr lang="en-US" dirty="0"/>
              </a:p>
              <a:p>
                <a:pPr marL="1200120" lvl="1" indent="-457200">
                  <a:spcAft>
                    <a:spcPts val="1800"/>
                  </a:spcAft>
                  <a:buSzPct val="90000"/>
                  <a:buFont typeface="+mj-lt"/>
                  <a:buAutoNum type="arabicPeriod"/>
                </a:pPr>
                <a:r>
                  <a:rPr lang="en-US" sz="2300" dirty="0"/>
                  <a:t>Traverse the tree until we reach a leaf node. </a:t>
                </a:r>
              </a:p>
              <a:p>
                <a:pPr marL="1200120" lvl="1" indent="-457200">
                  <a:spcAft>
                    <a:spcPts val="1800"/>
                  </a:spcAft>
                  <a:buSzPct val="90000"/>
                  <a:buFont typeface="+mj-lt"/>
                  <a:buAutoNum type="arabicPeriod"/>
                </a:pPr>
                <a:r>
                  <a:rPr lang="en-US" sz="2300" dirty="0"/>
                  <a:t>Averaged value of the response variable </a:t>
                </a:r>
                <a14:m>
                  <m:oMath xmlns:m="http://schemas.openxmlformats.org/officeDocument/2006/math">
                    <m:r>
                      <a:rPr lang="en-US" sz="2300" b="0" i="1" smtClean="0">
                        <a:latin typeface="Cambria Math" charset="0"/>
                      </a:rPr>
                      <m:t>𝑦</m:t>
                    </m:r>
                  </m:oMath>
                </a14:m>
                <a:r>
                  <a:rPr lang="en-US" sz="2300" dirty="0"/>
                  <a:t>’s in the  leaf (this is from the training set) is the </a:t>
                </a:r>
                <a14:m>
                  <m:oMath xmlns:m="http://schemas.openxmlformats.org/officeDocument/2006/math">
                    <m:acc>
                      <m:accPr>
                        <m:chr m:val="̂"/>
                        <m:ctrlPr>
                          <a:rPr lang="en-US" sz="2300" b="0" i="1" smtClean="0">
                            <a:latin typeface="Cambria Math" panose="02040503050406030204" pitchFamily="18" charset="0"/>
                          </a:rPr>
                        </m:ctrlPr>
                      </m:accPr>
                      <m:e>
                        <m:sSub>
                          <m:sSubPr>
                            <m:ctrlPr>
                              <a:rPr lang="en-US" sz="2300" b="0" i="1" smtClean="0">
                                <a:latin typeface="Cambria Math" panose="02040503050406030204" pitchFamily="18" charset="0"/>
                              </a:rPr>
                            </m:ctrlPr>
                          </m:sSubPr>
                          <m:e>
                            <m:r>
                              <a:rPr lang="en-US" sz="2300" b="0" i="1" smtClean="0">
                                <a:latin typeface="Cambria Math" charset="0"/>
                              </a:rPr>
                              <m:t>𝑦</m:t>
                            </m:r>
                          </m:e>
                          <m:sub>
                            <m:r>
                              <a:rPr lang="en-US" sz="2300" b="0" i="1" smtClean="0">
                                <a:latin typeface="Cambria Math" charset="0"/>
                              </a:rPr>
                              <m:t>𝑖</m:t>
                            </m:r>
                          </m:sub>
                        </m:sSub>
                      </m:e>
                    </m:acc>
                  </m:oMath>
                </a14:m>
                <a:r>
                  <a:rPr lang="en-US" sz="2300" dirty="0">
                    <a:effectLst/>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576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8</a:t>
            </a:fld>
            <a:endParaRPr lang="en-US"/>
          </a:p>
        </p:txBody>
      </p:sp>
    </p:spTree>
    <p:extLst>
      <p:ext uri="{BB962C8B-B14F-4D97-AF65-F5344CB8AC3E}">
        <p14:creationId xmlns:p14="http://schemas.microsoft.com/office/powerpoint/2010/main" val="1598253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Trees Prediction (grey scale represents MSE) </a:t>
            </a:r>
          </a:p>
        </p:txBody>
      </p:sp>
      <p:sp>
        <p:nvSpPr>
          <p:cNvPr id="4" name="Slide Number Placeholder 3"/>
          <p:cNvSpPr>
            <a:spLocks noGrp="1"/>
          </p:cNvSpPr>
          <p:nvPr>
            <p:ph type="sldNum" sz="quarter" idx="12"/>
          </p:nvPr>
        </p:nvSpPr>
        <p:spPr/>
        <p:txBody>
          <a:bodyPr/>
          <a:lstStyle/>
          <a:p>
            <a:fld id="{47445CB2-BF6F-6E49-AC61-7BDDE2E02F5B}" type="slidenum">
              <a:rPr lang="en-US" smtClean="0"/>
              <a:t>9</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4600"/>
            <a:ext cx="12192000" cy="4354286"/>
          </a:xfrm>
          <a:prstGeom prst="rect">
            <a:avLst/>
          </a:prstGeom>
        </p:spPr>
      </p:pic>
    </p:spTree>
    <p:extLst>
      <p:ext uri="{BB962C8B-B14F-4D97-AF65-F5344CB8AC3E}">
        <p14:creationId xmlns:p14="http://schemas.microsoft.com/office/powerpoint/2010/main" val="965950753"/>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B62E5F0-D20D-8A49-A753-32DBE871C0F7}" vid="{B30C7E9A-7585-A448-B1BB-C615A6606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Lecture1_LogisticRegression</Template>
  <TotalTime>6084</TotalTime>
  <Words>2328</Words>
  <Application>Microsoft Office PowerPoint</Application>
  <PresentationFormat>Widescreen</PresentationFormat>
  <Paragraphs>460</Paragraphs>
  <Slides>60</Slides>
  <Notes>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Calibri</vt:lpstr>
      <vt:lpstr>Cambria Math</vt:lpstr>
      <vt:lpstr>Karla</vt:lpstr>
      <vt:lpstr>GEC_template</vt:lpstr>
      <vt:lpstr>Lecture 3: Regression Trees, Bagging and Random Forest </vt:lpstr>
      <vt:lpstr>Outline </vt:lpstr>
      <vt:lpstr>Learning Algorithm</vt:lpstr>
      <vt:lpstr>Decision Trees for Regression</vt:lpstr>
      <vt:lpstr>Adaptations for Regression</vt:lpstr>
      <vt:lpstr>Adaptations for Regression</vt:lpstr>
      <vt:lpstr>Learning Regression Trees</vt:lpstr>
      <vt:lpstr>Regression Trees Prediction </vt:lpstr>
      <vt:lpstr>Regression Trees Prediction (grey scale represents MSE) </vt:lpstr>
      <vt:lpstr>Regression Trees Prediction (grey scale represents MSE) </vt:lpstr>
      <vt:lpstr>Regression Trees Prediction (grey scale represents MSE) </vt:lpstr>
      <vt:lpstr>Regression Trees Prediction (grey scale represents MSE) </vt:lpstr>
      <vt:lpstr>Regression Trees Prediction (grey scale represents MSE) </vt:lpstr>
      <vt:lpstr>Stopping Conditions </vt:lpstr>
      <vt:lpstr>Overfitting </vt:lpstr>
      <vt:lpstr>Bagging</vt:lpstr>
      <vt:lpstr>Reduce the variance</vt:lpstr>
      <vt:lpstr>Hyper-parameters: Depth</vt:lpstr>
      <vt:lpstr>Hyper-parameters: Depth</vt:lpstr>
      <vt:lpstr>Magic realism: Bootstrap</vt:lpstr>
      <vt:lpstr>Magic realism: Bootstrap</vt:lpstr>
      <vt:lpstr>Limitations of Decision Tree Models </vt:lpstr>
      <vt:lpstr>Combine them? 2 magic realisms</vt:lpstr>
      <vt:lpstr>Combine them? 20 magic realisms</vt:lpstr>
      <vt:lpstr>Combine them? 100 magic realisms</vt:lpstr>
      <vt:lpstr>Combine them? 300 magic realisms</vt:lpstr>
      <vt:lpstr>Bagging</vt:lpstr>
      <vt:lpstr>Bagging</vt:lpstr>
      <vt:lpstr>Bagging</vt:lpstr>
      <vt:lpstr>Bagging</vt:lpstr>
      <vt:lpstr>Bagging</vt:lpstr>
      <vt:lpstr>Case of underfitting </vt:lpstr>
      <vt:lpstr>Case of underfitting </vt:lpstr>
      <vt:lpstr>Bagging</vt:lpstr>
      <vt:lpstr>Out-of-Bag Error</vt:lpstr>
      <vt:lpstr>Bagging </vt:lpstr>
      <vt:lpstr>Bagging </vt:lpstr>
      <vt:lpstr>Bagging </vt:lpstr>
      <vt:lpstr>Point-wise out-of-bag error </vt:lpstr>
      <vt:lpstr>Point-wise out-of-bag error </vt:lpstr>
      <vt:lpstr>OOB Error</vt:lpstr>
      <vt:lpstr>Out-of-Bag Error</vt:lpstr>
      <vt:lpstr>Bagging</vt:lpstr>
      <vt:lpstr>Variable Importance for Bagging </vt:lpstr>
      <vt:lpstr>Bagging</vt:lpstr>
      <vt:lpstr>Improving on Bagging</vt:lpstr>
      <vt:lpstr>Improving on Bagging</vt:lpstr>
      <vt:lpstr>Improving on Bagging</vt:lpstr>
      <vt:lpstr>Bagging</vt:lpstr>
      <vt:lpstr>Random Forests</vt:lpstr>
      <vt:lpstr>Random Forests</vt:lpstr>
      <vt:lpstr>Tuning Random Forests</vt:lpstr>
      <vt:lpstr>Tuning Random Forests</vt:lpstr>
      <vt:lpstr>Variable Importance for RF</vt:lpstr>
      <vt:lpstr>Variable Importance for RF</vt:lpstr>
      <vt:lpstr>Variable Importance for RF</vt:lpstr>
      <vt:lpstr>Variable Importance for RF</vt:lpstr>
      <vt:lpstr>Final Thoughts on Random Forests</vt:lpstr>
      <vt:lpstr>Final Thoughts on Random Forests  (cont.)</vt:lpstr>
      <vt:lpstr>Final Thoughts on Random Forests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Protopapas, Pavlos</dc:creator>
  <cp:lastModifiedBy>Esteban Dirk Reyes De Jong (esteban.reyes)</cp:lastModifiedBy>
  <cp:revision>172</cp:revision>
  <dcterms:created xsi:type="dcterms:W3CDTF">2018-07-20T19:26:24Z</dcterms:created>
  <dcterms:modified xsi:type="dcterms:W3CDTF">2019-07-31T08:36:44Z</dcterms:modified>
</cp:coreProperties>
</file>